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handoutMasterIdLst>
    <p:handoutMasterId r:id="rId32"/>
  </p:handoutMasterIdLst>
  <p:sldIdLst>
    <p:sldId id="259" r:id="rId2"/>
    <p:sldId id="350" r:id="rId3"/>
    <p:sldId id="354" r:id="rId4"/>
    <p:sldId id="355" r:id="rId5"/>
    <p:sldId id="356" r:id="rId6"/>
    <p:sldId id="357" r:id="rId7"/>
    <p:sldId id="358" r:id="rId8"/>
    <p:sldId id="352" r:id="rId9"/>
    <p:sldId id="353" r:id="rId10"/>
    <p:sldId id="343" r:id="rId11"/>
    <p:sldId id="344" r:id="rId12"/>
    <p:sldId id="345" r:id="rId13"/>
    <p:sldId id="346" r:id="rId14"/>
    <p:sldId id="347" r:id="rId15"/>
    <p:sldId id="348" r:id="rId16"/>
    <p:sldId id="349" r:id="rId17"/>
    <p:sldId id="359" r:id="rId18"/>
    <p:sldId id="313" r:id="rId19"/>
    <p:sldId id="314" r:id="rId20"/>
    <p:sldId id="331" r:id="rId21"/>
    <p:sldId id="332" r:id="rId22"/>
    <p:sldId id="333" r:id="rId23"/>
    <p:sldId id="335" r:id="rId24"/>
    <p:sldId id="329" r:id="rId25"/>
    <p:sldId id="323" r:id="rId26"/>
    <p:sldId id="325" r:id="rId27"/>
    <p:sldId id="324" r:id="rId28"/>
    <p:sldId id="342" r:id="rId29"/>
    <p:sldId id="360" r:id="rId30"/>
  </p:sldIdLst>
  <p:sldSz cx="9144000" cy="6858000" type="screen4x3"/>
  <p:notesSz cx="6858000" cy="914400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60" autoAdjust="0"/>
    <p:restoredTop sz="94645" autoAdjust="0"/>
  </p:normalViewPr>
  <p:slideViewPr>
    <p:cSldViewPr>
      <p:cViewPr varScale="1">
        <p:scale>
          <a:sx n="70" d="100"/>
          <a:sy n="70" d="100"/>
        </p:scale>
        <p:origin x="-137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5" d="100"/>
          <a:sy n="85" d="100"/>
        </p:scale>
        <p:origin x="-1374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it-IT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it-IT"/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it-IT"/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EFB85E8-4ABE-4BB7-A796-2BC3473AA1F4}" type="slidenum">
              <a:rPr lang="it-IT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076039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it-IT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it-IT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it-IT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1B791A7-152F-4AC0-8EDD-7683632DA8B4}" type="slidenum">
              <a:rPr lang="it-IT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9702167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 bwMode="auto">
          <a:xfrm>
            <a:off x="468313" y="1268413"/>
            <a:ext cx="8207375" cy="4968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2800"/>
            </a:lvl1pPr>
          </a:lstStyle>
          <a:p>
            <a:pPr lvl="0"/>
            <a:r>
              <a:rPr lang="it-IT" noProof="0" smtClean="0"/>
              <a:t>Fare clic per modificare lo stile del titolo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381750"/>
            <a:ext cx="8218488" cy="339725"/>
          </a:xfrm>
        </p:spPr>
        <p:txBody>
          <a:bodyPr/>
          <a:lstStyle>
            <a:lvl1pPr>
              <a:defRPr sz="1200">
                <a:latin typeface="+mn-lt"/>
              </a:defRPr>
            </a:lvl1pPr>
          </a:lstStyle>
          <a:p>
            <a:r>
              <a:rPr lang="it-IT"/>
              <a:t>Staff di </a:t>
            </a:r>
            <a:r>
              <a:rPr lang="it-IT" b="1">
                <a:solidFill>
                  <a:srgbClr val="FF6600"/>
                </a:solidFill>
              </a:rPr>
              <a:t>S</a:t>
            </a:r>
            <a:r>
              <a:rPr lang="it-IT"/>
              <a:t>tatistica </a:t>
            </a:r>
            <a:r>
              <a:rPr lang="it-IT" b="1">
                <a:solidFill>
                  <a:srgbClr val="FF6600"/>
                </a:solidFill>
              </a:rPr>
              <a:t>S</a:t>
            </a:r>
            <a:r>
              <a:rPr lang="it-IT"/>
              <a:t>tudi e </a:t>
            </a:r>
            <a:r>
              <a:rPr lang="it-IT" b="1">
                <a:solidFill>
                  <a:srgbClr val="FF6600"/>
                </a:solidFill>
              </a:rPr>
              <a:t>R</a:t>
            </a:r>
            <a:r>
              <a:rPr lang="it-IT"/>
              <a:t>icerche sul </a:t>
            </a:r>
            <a:r>
              <a:rPr lang="it-IT" b="1">
                <a:solidFill>
                  <a:srgbClr val="FF6600"/>
                </a:solidFill>
              </a:rPr>
              <a:t>M</a:t>
            </a:r>
            <a:r>
              <a:rPr lang="it-IT"/>
              <a:t>ercato del </a:t>
            </a:r>
            <a:r>
              <a:rPr lang="it-IT" b="1">
                <a:solidFill>
                  <a:srgbClr val="FF6600"/>
                </a:solidFill>
              </a:rPr>
              <a:t>L</a:t>
            </a:r>
            <a:r>
              <a:rPr lang="it-IT"/>
              <a:t>avoro - </a:t>
            </a:r>
            <a:r>
              <a:rPr lang="it-IT" b="1" i="1">
                <a:solidFill>
                  <a:srgbClr val="FF6600"/>
                </a:solidFill>
              </a:rPr>
              <a:t>SSRM</a:t>
            </a:r>
            <a:r>
              <a:rPr lang="it-IT" i="1"/>
              <a:t>d</a:t>
            </a:r>
            <a:r>
              <a:rPr lang="it-IT" b="1" i="1">
                <a:solidFill>
                  <a:srgbClr val="FF6600"/>
                </a:solidFill>
              </a:rPr>
              <a:t>L</a:t>
            </a:r>
            <a:r>
              <a:rPr lang="it-IT" sz="1400">
                <a:latin typeface="Arial" charset="0"/>
              </a:rPr>
              <a:t> </a:t>
            </a:r>
          </a:p>
        </p:txBody>
      </p:sp>
      <p:cxnSp>
        <p:nvCxnSpPr>
          <p:cNvPr id="20" name="Connettore 1 19"/>
          <p:cNvCxnSpPr>
            <a:cxnSpLocks noChangeShapeType="1"/>
          </p:cNvCxnSpPr>
          <p:nvPr userDrawn="1"/>
        </p:nvCxnSpPr>
        <p:spPr bwMode="auto">
          <a:xfrm>
            <a:off x="395288" y="981075"/>
            <a:ext cx="8280400" cy="0"/>
          </a:xfrm>
          <a:prstGeom prst="line">
            <a:avLst/>
          </a:prstGeom>
          <a:noFill/>
          <a:ln w="57150">
            <a:solidFill>
              <a:srgbClr val="FF6600">
                <a:alpha val="77000"/>
              </a:srgbClr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cxnSp>
        <p:nvCxnSpPr>
          <p:cNvPr id="22" name="Connettore 1 21"/>
          <p:cNvCxnSpPr>
            <a:cxnSpLocks noChangeShapeType="1"/>
          </p:cNvCxnSpPr>
          <p:nvPr userDrawn="1"/>
        </p:nvCxnSpPr>
        <p:spPr bwMode="auto">
          <a:xfrm rot="16200000" flipV="1">
            <a:off x="6732587" y="620713"/>
            <a:ext cx="720725" cy="0"/>
          </a:xfrm>
          <a:prstGeom prst="line">
            <a:avLst/>
          </a:prstGeom>
          <a:noFill/>
          <a:ln w="25400">
            <a:solidFill>
              <a:srgbClr val="FF6600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pic>
        <p:nvPicPr>
          <p:cNvPr id="4107" name="Immagine 23" descr="logo italia lavoro.eps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5825" y="365125"/>
            <a:ext cx="100806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9" name="Picture 31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6308725"/>
            <a:ext cx="8207375" cy="7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D9E564-9EE7-471D-836D-BA08F9863C4F}" type="slidenum">
              <a:rPr lang="it-IT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534585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343525"/>
          </a:xfrm>
          <a:prstGeom prst="rect">
            <a:avLst/>
          </a:prstGeo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343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FB3A00-6DA1-43BB-8C38-161B82B2B83E}" type="slidenum">
              <a:rPr lang="it-IT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411604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06A068-85B8-483C-95F4-5A2D5EAE7F04}" type="slidenum">
              <a:rPr lang="it-IT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283435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C55084-570A-4E53-8D64-8FB42BBC9C05}" type="slidenum">
              <a:rPr lang="it-IT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047486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268413"/>
            <a:ext cx="4038600" cy="43497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268413"/>
            <a:ext cx="4038600" cy="43497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9A9548-6051-4191-8DCA-0CED430F4B3F}" type="slidenum">
              <a:rPr lang="it-IT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84884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35A81C-D96E-4104-B263-802AD763BCA6}" type="slidenum">
              <a:rPr lang="it-IT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163704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7397E1-1C87-44DC-B76D-2B891CD898E4}" type="slidenum">
              <a:rPr lang="it-IT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96572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13E767-93EE-457A-AB0A-CE9377782FB5}" type="slidenum">
              <a:rPr lang="it-IT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2395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312162-050E-4DE0-A6F4-1E8022E6D9CA}" type="slidenum">
              <a:rPr lang="it-IT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61095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AACF34-AD61-492D-9E25-E89FF11C07AC}" type="slidenum">
              <a:rPr lang="it-IT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30981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vmlDrawing" Target="../drawings/vmlDrawing1.v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68413"/>
            <a:ext cx="8229600" cy="4349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it-IT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it-IT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C88B640-6BA8-491C-BF64-0F5034841B9A}" type="slidenum">
              <a:rPr lang="it-IT"/>
              <a:pPr/>
              <a:t>‹N›</a:t>
            </a:fld>
            <a:endParaRPr lang="it-IT"/>
          </a:p>
        </p:txBody>
      </p:sp>
      <p:graphicFrame>
        <p:nvGraphicFramePr>
          <p:cNvPr id="1031" name="Object 32"/>
          <p:cNvGraphicFramePr>
            <a:graphicFrameLocks noChangeAspect="1"/>
          </p:cNvGraphicFramePr>
          <p:nvPr userDrawn="1"/>
        </p:nvGraphicFramePr>
        <p:xfrm>
          <a:off x="0" y="6643688"/>
          <a:ext cx="9145588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7" name="Immagine bitmap" r:id="rId14" imgW="3685714" imgH="800212" progId="Paint.Picture">
                  <p:embed/>
                </p:oleObj>
              </mc:Choice>
              <mc:Fallback>
                <p:oleObj name="Immagine bitmap" r:id="rId14" imgW="3685714" imgH="800212" progId="Paint.Picture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6643688"/>
                        <a:ext cx="9145588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32" name="Immagine 23" descr="logo italia lavoro.eps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275" y="5613400"/>
            <a:ext cx="1512888" cy="744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31"/>
          <p:cNvPicPr>
            <a:picLocks noChangeAspect="1" noChangeArrowheads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4788" y="3411538"/>
            <a:ext cx="4897437" cy="117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m-treasury.gov.uk/magentabook" TargetMode="Externa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utual-learning-employment.net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251520" y="4869160"/>
            <a:ext cx="8229600" cy="5692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it-IT" sz="1200" i="1" dirty="0" smtClean="0">
                <a:latin typeface="Century Gothic" pitchFamily="34" charset="0"/>
              </a:rPr>
              <a:t>Maurizio </a:t>
            </a:r>
            <a:r>
              <a:rPr lang="it-IT" sz="1200" i="1" dirty="0" err="1" smtClean="0">
                <a:latin typeface="Century Gothic" pitchFamily="34" charset="0"/>
              </a:rPr>
              <a:t>Sorcioni</a:t>
            </a:r>
            <a:r>
              <a:rPr lang="it-IT" sz="1200" i="1" dirty="0" smtClean="0">
                <a:latin typeface="Century Gothic" pitchFamily="34" charset="0"/>
              </a:rPr>
              <a:t> </a:t>
            </a:r>
          </a:p>
          <a:p>
            <a:pPr marL="342900" indent="-342900" algn="ctr">
              <a:spcBef>
                <a:spcPct val="20000"/>
              </a:spcBef>
            </a:pPr>
            <a:r>
              <a:rPr lang="it-IT" sz="1200" i="1" dirty="0" smtClean="0">
                <a:latin typeface="Century Gothic" pitchFamily="34" charset="0"/>
              </a:rPr>
              <a:t>Staff di </a:t>
            </a:r>
            <a:r>
              <a:rPr lang="it-IT" sz="1200" b="1" i="1" dirty="0" smtClean="0">
                <a:solidFill>
                  <a:srgbClr val="FF6600"/>
                </a:solidFill>
                <a:latin typeface="Century Gothic" pitchFamily="34" charset="0"/>
              </a:rPr>
              <a:t>S</a:t>
            </a:r>
            <a:r>
              <a:rPr lang="it-IT" sz="1200" i="1" dirty="0" smtClean="0">
                <a:latin typeface="Century Gothic" pitchFamily="34" charset="0"/>
              </a:rPr>
              <a:t>tatistica </a:t>
            </a:r>
            <a:r>
              <a:rPr lang="it-IT" sz="1200" b="1" i="1" dirty="0" smtClean="0">
                <a:solidFill>
                  <a:srgbClr val="FF6600"/>
                </a:solidFill>
                <a:latin typeface="Century Gothic" pitchFamily="34" charset="0"/>
              </a:rPr>
              <a:t>S</a:t>
            </a:r>
            <a:r>
              <a:rPr lang="it-IT" sz="1200" i="1" dirty="0" smtClean="0">
                <a:latin typeface="Century Gothic" pitchFamily="34" charset="0"/>
              </a:rPr>
              <a:t>tudi e </a:t>
            </a:r>
            <a:r>
              <a:rPr lang="it-IT" sz="1200" b="1" i="1" dirty="0" smtClean="0">
                <a:solidFill>
                  <a:srgbClr val="FF6600"/>
                </a:solidFill>
                <a:latin typeface="Century Gothic" pitchFamily="34" charset="0"/>
              </a:rPr>
              <a:t>R</a:t>
            </a:r>
            <a:r>
              <a:rPr lang="it-IT" sz="1200" i="1" dirty="0" smtClean="0">
                <a:latin typeface="Century Gothic" pitchFamily="34" charset="0"/>
              </a:rPr>
              <a:t>icerche sul </a:t>
            </a:r>
            <a:r>
              <a:rPr lang="it-IT" sz="1200" b="1" i="1" dirty="0" smtClean="0">
                <a:solidFill>
                  <a:srgbClr val="FF6600"/>
                </a:solidFill>
                <a:latin typeface="Century Gothic" pitchFamily="34" charset="0"/>
              </a:rPr>
              <a:t>M</a:t>
            </a:r>
            <a:r>
              <a:rPr lang="it-IT" sz="1200" i="1" dirty="0" smtClean="0">
                <a:latin typeface="Century Gothic" pitchFamily="34" charset="0"/>
              </a:rPr>
              <a:t>ercato del </a:t>
            </a:r>
            <a:r>
              <a:rPr lang="it-IT" sz="1200" b="1" i="1" dirty="0" smtClean="0">
                <a:solidFill>
                  <a:srgbClr val="FF6600"/>
                </a:solidFill>
                <a:latin typeface="Century Gothic" pitchFamily="34" charset="0"/>
              </a:rPr>
              <a:t>L</a:t>
            </a:r>
            <a:r>
              <a:rPr lang="it-IT" sz="1200" i="1" dirty="0" smtClean="0">
                <a:latin typeface="Century Gothic" pitchFamily="34" charset="0"/>
              </a:rPr>
              <a:t>avoro - </a:t>
            </a:r>
            <a:r>
              <a:rPr lang="it-IT" sz="1200" b="1" i="1" dirty="0" err="1" smtClean="0">
                <a:solidFill>
                  <a:srgbClr val="FF6600"/>
                </a:solidFill>
                <a:latin typeface="Century Gothic" pitchFamily="34" charset="0"/>
              </a:rPr>
              <a:t>SSRM</a:t>
            </a:r>
            <a:r>
              <a:rPr lang="it-IT" sz="1200" i="1" dirty="0" err="1" smtClean="0">
                <a:latin typeface="Century Gothic" pitchFamily="34" charset="0"/>
              </a:rPr>
              <a:t>d</a:t>
            </a:r>
            <a:r>
              <a:rPr lang="it-IT" sz="1200" b="1" i="1" dirty="0" err="1" smtClean="0">
                <a:solidFill>
                  <a:srgbClr val="FF6600"/>
                </a:solidFill>
                <a:latin typeface="Century Gothic" pitchFamily="34" charset="0"/>
              </a:rPr>
              <a:t>L</a:t>
            </a:r>
            <a:endParaRPr lang="it-IT" sz="1200" b="1" i="1" dirty="0" smtClean="0">
              <a:solidFill>
                <a:srgbClr val="FF6600"/>
              </a:solidFill>
              <a:latin typeface="Century Gothic" pitchFamily="34" charset="0"/>
            </a:endParaRPr>
          </a:p>
          <a:p>
            <a:pPr marL="342900" indent="-342900" algn="ctr">
              <a:spcBef>
                <a:spcPct val="20000"/>
              </a:spcBef>
            </a:pPr>
            <a:endParaRPr lang="it-IT" sz="1200" i="1" dirty="0">
              <a:latin typeface="Century Gothic" pitchFamily="34" charset="0"/>
            </a:endParaRPr>
          </a:p>
        </p:txBody>
      </p:sp>
      <p:pic>
        <p:nvPicPr>
          <p:cNvPr id="2050" name="0 Imagen" descr="logo_eurosocial_rg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955" y="162608"/>
            <a:ext cx="1760797" cy="48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ttangolo 4"/>
          <p:cNvSpPr/>
          <p:nvPr/>
        </p:nvSpPr>
        <p:spPr>
          <a:xfrm>
            <a:off x="1218355" y="967052"/>
            <a:ext cx="603421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b="1" dirty="0"/>
              <a:t>Acción SOL</a:t>
            </a:r>
            <a:r>
              <a:rPr lang="es-ES" dirty="0"/>
              <a:t> </a:t>
            </a:r>
            <a:endParaRPr lang="it-IT" dirty="0"/>
          </a:p>
          <a:p>
            <a:pPr algn="ctr"/>
            <a:r>
              <a:rPr lang="es-ES" dirty="0"/>
              <a:t>Encuentro de Trabajo internacional </a:t>
            </a:r>
            <a:endParaRPr lang="it-IT" dirty="0"/>
          </a:p>
          <a:p>
            <a:pPr algn="ctr"/>
            <a:r>
              <a:rPr lang="es-ES" b="1" i="1" dirty="0" smtClean="0"/>
              <a:t>Monitoreo </a:t>
            </a:r>
            <a:r>
              <a:rPr lang="es-ES" b="1" i="1" dirty="0"/>
              <a:t>y evaluación de las políticas de empleo</a:t>
            </a:r>
            <a:endParaRPr lang="it-IT" dirty="0"/>
          </a:p>
          <a:p>
            <a:pPr algn="ctr"/>
            <a:r>
              <a:rPr lang="es-ES" b="1" i="1" dirty="0"/>
              <a:t>Comparación de experiencias y metodologías</a:t>
            </a:r>
            <a:endParaRPr lang="it-IT" dirty="0"/>
          </a:p>
        </p:txBody>
      </p:sp>
      <p:sp>
        <p:nvSpPr>
          <p:cNvPr id="6" name="Rettangolo 5"/>
          <p:cNvSpPr/>
          <p:nvPr/>
        </p:nvSpPr>
        <p:spPr>
          <a:xfrm>
            <a:off x="93365" y="2035242"/>
            <a:ext cx="82296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1400" b="1" i="1" dirty="0"/>
              <a:t>Roma - Italia Lavoro </a:t>
            </a:r>
            <a:r>
              <a:rPr lang="it-IT" sz="1400" dirty="0"/>
              <a:t> </a:t>
            </a:r>
            <a:r>
              <a:rPr lang="es-ES" sz="1400" b="1" i="1" dirty="0" smtClean="0"/>
              <a:t>20</a:t>
            </a:r>
            <a:r>
              <a:rPr lang="es-ES" sz="1400" b="1" i="1" dirty="0"/>
              <a:t>– 22  de Mayo de 2013 </a:t>
            </a:r>
            <a:endParaRPr lang="it-IT" sz="1400" dirty="0"/>
          </a:p>
        </p:txBody>
      </p:sp>
      <p:sp>
        <p:nvSpPr>
          <p:cNvPr id="7" name="Rettangolo 6"/>
          <p:cNvSpPr/>
          <p:nvPr/>
        </p:nvSpPr>
        <p:spPr>
          <a:xfrm>
            <a:off x="467544" y="2564904"/>
            <a:ext cx="81369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400" b="1" dirty="0"/>
              <a:t>El monitoreo y la evaluación de las políticas del empleo </a:t>
            </a:r>
            <a:r>
              <a:rPr lang="es-ES" sz="2400" b="1" dirty="0" smtClean="0"/>
              <a:t>en Europa y </a:t>
            </a:r>
            <a:r>
              <a:rPr lang="es-ES" sz="2400" b="1" dirty="0"/>
              <a:t>Italia</a:t>
            </a:r>
            <a:r>
              <a:rPr lang="es-ES" sz="2400" b="1" i="1" dirty="0"/>
              <a:t>. </a:t>
            </a:r>
            <a:endParaRPr lang="it-IT" sz="2400" dirty="0"/>
          </a:p>
        </p:txBody>
      </p:sp>
      <p:pic>
        <p:nvPicPr>
          <p:cNvPr id="2051" name="2 Imagen" descr="parrilla_logos_rgb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5947" y="65464"/>
            <a:ext cx="6087244" cy="67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it-IT" dirty="0"/>
              <a:t>Staff di </a:t>
            </a:r>
            <a:r>
              <a:rPr lang="it-IT" b="1" dirty="0">
                <a:solidFill>
                  <a:srgbClr val="FF6600"/>
                </a:solidFill>
              </a:rPr>
              <a:t>S</a:t>
            </a:r>
            <a:r>
              <a:rPr lang="it-IT" dirty="0"/>
              <a:t>tatistica </a:t>
            </a:r>
            <a:r>
              <a:rPr lang="it-IT" b="1" dirty="0">
                <a:solidFill>
                  <a:srgbClr val="FF6600"/>
                </a:solidFill>
              </a:rPr>
              <a:t>S</a:t>
            </a:r>
            <a:r>
              <a:rPr lang="it-IT" dirty="0"/>
              <a:t>tudi e </a:t>
            </a:r>
            <a:r>
              <a:rPr lang="it-IT" b="1" dirty="0">
                <a:solidFill>
                  <a:srgbClr val="FF6600"/>
                </a:solidFill>
              </a:rPr>
              <a:t>R</a:t>
            </a:r>
            <a:r>
              <a:rPr lang="it-IT" dirty="0"/>
              <a:t>icerche sul </a:t>
            </a:r>
            <a:r>
              <a:rPr lang="it-IT" b="1" dirty="0">
                <a:solidFill>
                  <a:srgbClr val="FF6600"/>
                </a:solidFill>
              </a:rPr>
              <a:t>M</a:t>
            </a:r>
            <a:r>
              <a:rPr lang="it-IT" dirty="0"/>
              <a:t>ercato del </a:t>
            </a:r>
            <a:r>
              <a:rPr lang="it-IT" b="1" dirty="0">
                <a:solidFill>
                  <a:srgbClr val="FF6600"/>
                </a:solidFill>
              </a:rPr>
              <a:t>L</a:t>
            </a:r>
            <a:r>
              <a:rPr lang="it-IT" dirty="0"/>
              <a:t>avoro - </a:t>
            </a:r>
            <a:r>
              <a:rPr lang="it-IT" b="1" i="1" dirty="0" err="1">
                <a:solidFill>
                  <a:srgbClr val="FF6600"/>
                </a:solidFill>
              </a:rPr>
              <a:t>SSRM</a:t>
            </a:r>
            <a:r>
              <a:rPr lang="it-IT" i="1" dirty="0" err="1"/>
              <a:t>d</a:t>
            </a:r>
            <a:r>
              <a:rPr lang="it-IT" b="1" i="1" dirty="0" err="1">
                <a:solidFill>
                  <a:srgbClr val="FF6600"/>
                </a:solidFill>
              </a:rPr>
              <a:t>L</a:t>
            </a:r>
            <a:r>
              <a:rPr lang="it-IT" sz="1400" dirty="0">
                <a:latin typeface="Arial" charset="0"/>
              </a:rPr>
              <a:t> </a:t>
            </a: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467544" y="268287"/>
            <a:ext cx="6551612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sz="2000" b="1" dirty="0">
              <a:solidFill>
                <a:srgbClr val="FF6600"/>
              </a:solidFill>
              <a:latin typeface="Century Gothic" pitchFamily="34" charset="0"/>
            </a:endParaRPr>
          </a:p>
        </p:txBody>
      </p:sp>
      <p:sp>
        <p:nvSpPr>
          <p:cNvPr id="2" name="Rettangolo 1"/>
          <p:cNvSpPr/>
          <p:nvPr/>
        </p:nvSpPr>
        <p:spPr>
          <a:xfrm>
            <a:off x="251520" y="-192009"/>
            <a:ext cx="691276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it-IT" dirty="0"/>
          </a:p>
          <a:p>
            <a:r>
              <a:rPr lang="en-US" sz="2400" b="1" dirty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United </a:t>
            </a:r>
            <a:r>
              <a:rPr lang="en-US" sz="24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Kingdom </a:t>
            </a:r>
            <a:r>
              <a:rPr lang="en-US" sz="2400" b="1" i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 Department </a:t>
            </a:r>
            <a:r>
              <a:rPr lang="en-US" sz="2400" b="1" i="1" dirty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Work and Pensions (DWP</a:t>
            </a:r>
            <a:r>
              <a:rPr lang="en-US" sz="2400" b="1" i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)/ </a:t>
            </a:r>
            <a:r>
              <a:rPr lang="en-US" sz="2400" b="1" i="1" dirty="0" err="1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Jobcentre</a:t>
            </a:r>
            <a:r>
              <a:rPr lang="en-US" sz="2400" b="1" i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i="1" dirty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Plus, </a:t>
            </a:r>
            <a:r>
              <a:rPr lang="en-US" dirty="0"/>
              <a:t>	</a:t>
            </a:r>
          </a:p>
        </p:txBody>
      </p:sp>
      <p:sp>
        <p:nvSpPr>
          <p:cNvPr id="3" name="Rettangolo 2"/>
          <p:cNvSpPr/>
          <p:nvPr/>
        </p:nvSpPr>
        <p:spPr>
          <a:xfrm>
            <a:off x="333158" y="1053414"/>
            <a:ext cx="828092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/>
              <a:t>Il monitoraggio e la  </a:t>
            </a:r>
            <a:r>
              <a:rPr lang="en-US" dirty="0" err="1"/>
              <a:t>valutazione</a:t>
            </a:r>
            <a:r>
              <a:rPr lang="en-US" dirty="0"/>
              <a:t> </a:t>
            </a:r>
            <a:r>
              <a:rPr lang="en-US" dirty="0" err="1"/>
              <a:t>delle</a:t>
            </a:r>
            <a:r>
              <a:rPr lang="en-US" dirty="0"/>
              <a:t> </a:t>
            </a:r>
            <a:r>
              <a:rPr lang="en-US" dirty="0" err="1"/>
              <a:t>politiche</a:t>
            </a:r>
            <a:r>
              <a:rPr lang="en-US" dirty="0"/>
              <a:t> del </a:t>
            </a:r>
            <a:r>
              <a:rPr lang="en-US" dirty="0" err="1"/>
              <a:t>lavoro</a:t>
            </a:r>
            <a:r>
              <a:rPr lang="en-US" dirty="0"/>
              <a:t> </a:t>
            </a:r>
            <a:r>
              <a:rPr lang="en-US" dirty="0" err="1"/>
              <a:t>nel</a:t>
            </a:r>
            <a:r>
              <a:rPr lang="en-US" dirty="0"/>
              <a:t> </a:t>
            </a:r>
            <a:r>
              <a:rPr lang="en-US" b="1" dirty="0" err="1"/>
              <a:t>Regno</a:t>
            </a:r>
            <a:r>
              <a:rPr lang="en-US" b="1" dirty="0"/>
              <a:t> </a:t>
            </a:r>
            <a:r>
              <a:rPr lang="en-US" b="1" dirty="0" err="1"/>
              <a:t>Unito</a:t>
            </a:r>
            <a:r>
              <a:rPr lang="en-US" b="1" dirty="0"/>
              <a:t> </a:t>
            </a:r>
            <a:r>
              <a:rPr lang="en-US" dirty="0" err="1"/>
              <a:t>sono</a:t>
            </a:r>
            <a:r>
              <a:rPr lang="en-US" dirty="0"/>
              <a:t>  </a:t>
            </a:r>
            <a:r>
              <a:rPr lang="en-US" dirty="0" err="1"/>
              <a:t>affidate</a:t>
            </a:r>
            <a:r>
              <a:rPr lang="en-US" dirty="0"/>
              <a:t> al </a:t>
            </a:r>
            <a:r>
              <a:rPr lang="en-US" b="1" dirty="0"/>
              <a:t>Department for Work and Pensions (DWP</a:t>
            </a:r>
            <a:r>
              <a:rPr lang="en-US" b="1" dirty="0"/>
              <a:t>)  </a:t>
            </a:r>
            <a:r>
              <a:rPr lang="en-US" dirty="0" err="1"/>
              <a:t>che</a:t>
            </a:r>
            <a:r>
              <a:rPr lang="en-US" dirty="0"/>
              <a:t> ha un </a:t>
            </a:r>
            <a:r>
              <a:rPr lang="en-US" dirty="0" err="1"/>
              <a:t>lunga</a:t>
            </a:r>
            <a:r>
              <a:rPr lang="en-US" dirty="0"/>
              <a:t> </a:t>
            </a:r>
            <a:r>
              <a:rPr lang="en-US" dirty="0" err="1" smtClean="0"/>
              <a:t>esperienza</a:t>
            </a:r>
            <a:r>
              <a:rPr lang="en-US" dirty="0" smtClean="0"/>
              <a:t> </a:t>
            </a:r>
            <a:r>
              <a:rPr lang="en-US" dirty="0" err="1" smtClean="0"/>
              <a:t>essendo</a:t>
            </a:r>
            <a:r>
              <a:rPr lang="en-US" dirty="0" smtClean="0"/>
              <a:t> </a:t>
            </a:r>
            <a:r>
              <a:rPr lang="en-US" dirty="0"/>
              <a:t>per </a:t>
            </a:r>
            <a:r>
              <a:rPr lang="en-US" dirty="0" err="1" smtClean="0"/>
              <a:t>altro</a:t>
            </a:r>
            <a:r>
              <a:rPr lang="en-US" dirty="0" smtClean="0"/>
              <a:t>,  </a:t>
            </a:r>
            <a:r>
              <a:rPr lang="en-US" dirty="0" err="1"/>
              <a:t>responsabile</a:t>
            </a:r>
            <a:r>
              <a:rPr lang="en-US" dirty="0"/>
              <a:t> del </a:t>
            </a:r>
            <a:r>
              <a:rPr lang="en-US" b="1" dirty="0"/>
              <a:t>Job </a:t>
            </a:r>
            <a:r>
              <a:rPr lang="en-US" b="1" dirty="0" smtClean="0"/>
              <a:t>Centre Plus </a:t>
            </a:r>
            <a:r>
              <a:rPr lang="en-US" dirty="0"/>
              <a:t>la rete di </a:t>
            </a:r>
            <a:r>
              <a:rPr lang="en-US" dirty="0" err="1"/>
              <a:t>servizi</a:t>
            </a:r>
            <a:r>
              <a:rPr lang="en-US" dirty="0"/>
              <a:t> per </a:t>
            </a:r>
            <a:r>
              <a:rPr lang="en-US" dirty="0" err="1"/>
              <a:t>il</a:t>
            </a:r>
            <a:r>
              <a:rPr lang="en-US" dirty="0"/>
              <a:t> </a:t>
            </a:r>
            <a:r>
              <a:rPr lang="en-US" dirty="0" err="1"/>
              <a:t>lavoro</a:t>
            </a:r>
            <a:r>
              <a:rPr lang="en-US" dirty="0"/>
              <a:t> del </a:t>
            </a:r>
            <a:r>
              <a:rPr lang="en-US" dirty="0" err="1" smtClean="0"/>
              <a:t>Regno</a:t>
            </a:r>
            <a:r>
              <a:rPr lang="en-US" dirty="0" smtClean="0"/>
              <a:t> </a:t>
            </a:r>
            <a:r>
              <a:rPr lang="en-US" dirty="0" err="1" smtClean="0"/>
              <a:t>Unito</a:t>
            </a:r>
            <a:r>
              <a:rPr lang="en-US" dirty="0" smtClean="0"/>
              <a:t>.  In </a:t>
            </a:r>
            <a:r>
              <a:rPr lang="en-US" dirty="0" err="1"/>
              <a:t>particolare</a:t>
            </a:r>
            <a:r>
              <a:rPr lang="en-US" dirty="0"/>
              <a:t> </a:t>
            </a:r>
            <a:r>
              <a:rPr lang="en-US" dirty="0" err="1"/>
              <a:t>il</a:t>
            </a:r>
            <a:r>
              <a:rPr lang="en-US" dirty="0"/>
              <a:t> DWP è </a:t>
            </a:r>
            <a:r>
              <a:rPr lang="en-US" dirty="0" err="1" smtClean="0"/>
              <a:t>specializzato</a:t>
            </a:r>
            <a:r>
              <a:rPr lang="en-US" dirty="0" smtClean="0"/>
              <a:t>:</a:t>
            </a:r>
          </a:p>
          <a:p>
            <a:pPr algn="just"/>
            <a:endParaRPr lang="en-US" dirty="0" smtClean="0"/>
          </a:p>
          <a:p>
            <a:pPr marL="285750" indent="-285750" algn="just">
              <a:buFont typeface="Arial" pitchFamily="34" charset="0"/>
              <a:buChar char="•"/>
            </a:pPr>
            <a:r>
              <a:rPr lang="en-US" b="1" u="sng" dirty="0" smtClean="0"/>
              <a:t>Impact Analysis (</a:t>
            </a:r>
            <a:r>
              <a:rPr lang="en-US" b="1" u="sng" dirty="0" err="1" smtClean="0"/>
              <a:t>Analisi</a:t>
            </a:r>
            <a:r>
              <a:rPr lang="en-US" b="1" u="sng" dirty="0" smtClean="0"/>
              <a:t> di </a:t>
            </a:r>
            <a:r>
              <a:rPr lang="en-US" b="1" u="sng" dirty="0" err="1" smtClean="0"/>
              <a:t>Impatto</a:t>
            </a:r>
            <a:r>
              <a:rPr lang="en-US" b="1" u="sng" dirty="0" smtClean="0"/>
              <a:t>) </a:t>
            </a:r>
            <a:r>
              <a:rPr lang="en-US" dirty="0" err="1" smtClean="0"/>
              <a:t>economico</a:t>
            </a:r>
            <a:r>
              <a:rPr lang="en-US" dirty="0" smtClean="0"/>
              <a:t> e </a:t>
            </a:r>
            <a:r>
              <a:rPr lang="en-US" dirty="0" err="1" smtClean="0"/>
              <a:t>sociale</a:t>
            </a:r>
            <a:r>
              <a:rPr lang="en-US" dirty="0" smtClean="0"/>
              <a:t> </a:t>
            </a:r>
            <a:r>
              <a:rPr lang="en-US" dirty="0" err="1"/>
              <a:t>sull’occupazione</a:t>
            </a:r>
            <a:r>
              <a:rPr lang="en-US" dirty="0"/>
              <a:t> e </a:t>
            </a:r>
            <a:r>
              <a:rPr lang="en-US" dirty="0" err="1"/>
              <a:t>sulle</a:t>
            </a:r>
            <a:r>
              <a:rPr lang="en-US" dirty="0"/>
              <a:t> </a:t>
            </a:r>
            <a:r>
              <a:rPr lang="en-US" dirty="0" err="1"/>
              <a:t>condizioni</a:t>
            </a:r>
            <a:r>
              <a:rPr lang="en-US" dirty="0"/>
              <a:t> di </a:t>
            </a:r>
            <a:r>
              <a:rPr lang="en-US" dirty="0" err="1" smtClean="0"/>
              <a:t>povertà</a:t>
            </a:r>
            <a:r>
              <a:rPr lang="en-US" dirty="0" smtClean="0"/>
              <a:t> , </a:t>
            </a:r>
            <a:r>
              <a:rPr lang="en-US" i="1" dirty="0" err="1" smtClean="0"/>
              <a:t>dei</a:t>
            </a:r>
            <a:r>
              <a:rPr lang="en-US" i="1" dirty="0" smtClean="0"/>
              <a:t> </a:t>
            </a:r>
            <a:r>
              <a:rPr lang="en-US" i="1" dirty="0" err="1" smtClean="0"/>
              <a:t>programmi</a:t>
            </a:r>
            <a:r>
              <a:rPr lang="en-US" i="1" dirty="0" smtClean="0"/>
              <a:t>, </a:t>
            </a:r>
            <a:r>
              <a:rPr lang="en-US" i="1" dirty="0" err="1" smtClean="0"/>
              <a:t>dei</a:t>
            </a:r>
            <a:r>
              <a:rPr lang="en-US" i="1" dirty="0" smtClean="0"/>
              <a:t> </a:t>
            </a:r>
            <a:r>
              <a:rPr lang="en-US" i="1" dirty="0" err="1" smtClean="0"/>
              <a:t>servizi</a:t>
            </a:r>
            <a:r>
              <a:rPr lang="en-US" i="1" dirty="0" smtClean="0"/>
              <a:t> e </a:t>
            </a:r>
            <a:r>
              <a:rPr lang="en-US" i="1" dirty="0" err="1" smtClean="0"/>
              <a:t>delle</a:t>
            </a:r>
            <a:r>
              <a:rPr lang="en-US" i="1" dirty="0" smtClean="0"/>
              <a:t>  </a:t>
            </a:r>
            <a:r>
              <a:rPr lang="en-US" i="1" dirty="0" err="1" smtClean="0"/>
              <a:t>misure</a:t>
            </a:r>
            <a:r>
              <a:rPr lang="en-US" i="1" dirty="0" smtClean="0"/>
              <a:t> di  </a:t>
            </a:r>
            <a:r>
              <a:rPr lang="en-US" i="1" dirty="0" err="1" smtClean="0"/>
              <a:t>attivazione</a:t>
            </a:r>
            <a:r>
              <a:rPr lang="en-US" i="1" dirty="0" smtClean="0"/>
              <a:t> e </a:t>
            </a:r>
            <a:r>
              <a:rPr lang="en-US" i="1" dirty="0" err="1" smtClean="0"/>
              <a:t>sostegno</a:t>
            </a:r>
            <a:r>
              <a:rPr lang="en-US" i="1" dirty="0" smtClean="0"/>
              <a:t> al </a:t>
            </a:r>
            <a:r>
              <a:rPr lang="en-US" i="1" dirty="0" err="1" smtClean="0"/>
              <a:t>reddito</a:t>
            </a:r>
            <a:r>
              <a:rPr lang="en-US" dirty="0" smtClean="0"/>
              <a:t>; </a:t>
            </a:r>
          </a:p>
          <a:p>
            <a:pPr marL="285750" indent="-285750" algn="just">
              <a:buFont typeface="Arial" pitchFamily="34" charset="0"/>
              <a:buChar char="•"/>
            </a:pPr>
            <a:endParaRPr lang="en-US" dirty="0"/>
          </a:p>
          <a:p>
            <a:pPr marL="285750" indent="-285750" algn="just">
              <a:buFont typeface="Arial" pitchFamily="34" charset="0"/>
              <a:buChar char="•"/>
            </a:pPr>
            <a:r>
              <a:rPr lang="en-US" b="1" u="sng" dirty="0" smtClean="0"/>
              <a:t>Cost </a:t>
            </a:r>
            <a:r>
              <a:rPr lang="en-US" b="1" u="sng" dirty="0"/>
              <a:t>Benefit </a:t>
            </a:r>
            <a:r>
              <a:rPr lang="en-US" b="1" u="sng" dirty="0" smtClean="0"/>
              <a:t>Analysis</a:t>
            </a:r>
            <a:r>
              <a:rPr lang="en-US" u="sng" dirty="0" smtClean="0"/>
              <a:t> </a:t>
            </a:r>
            <a:r>
              <a:rPr lang="en-US" dirty="0" smtClean="0"/>
              <a:t>per </a:t>
            </a:r>
            <a:r>
              <a:rPr lang="en-US" dirty="0" err="1" smtClean="0"/>
              <a:t>valutare</a:t>
            </a:r>
            <a:r>
              <a:rPr lang="en-US" dirty="0" smtClean="0"/>
              <a:t> </a:t>
            </a:r>
            <a:r>
              <a:rPr lang="en-US" dirty="0" err="1" smtClean="0"/>
              <a:t>l’efficacia</a:t>
            </a:r>
            <a:r>
              <a:rPr lang="en-US" dirty="0" smtClean="0"/>
              <a:t> </a:t>
            </a:r>
            <a:r>
              <a:rPr lang="en-US" dirty="0" err="1" smtClean="0"/>
              <a:t>economica</a:t>
            </a:r>
            <a:r>
              <a:rPr lang="en-US" dirty="0" smtClean="0"/>
              <a:t> </a:t>
            </a:r>
            <a:r>
              <a:rPr lang="en-US" dirty="0" err="1" smtClean="0"/>
              <a:t>dei</a:t>
            </a:r>
            <a:r>
              <a:rPr lang="en-US" dirty="0" smtClean="0"/>
              <a:t> </a:t>
            </a:r>
            <a:r>
              <a:rPr lang="en-US" dirty="0" err="1" smtClean="0"/>
              <a:t>programmi</a:t>
            </a:r>
            <a:r>
              <a:rPr lang="en-US" dirty="0" smtClean="0"/>
              <a:t> </a:t>
            </a:r>
            <a:r>
              <a:rPr lang="en-US" dirty="0" err="1" smtClean="0"/>
              <a:t>promossi</a:t>
            </a:r>
            <a:r>
              <a:rPr lang="en-US" dirty="0" smtClean="0"/>
              <a:t> a </a:t>
            </a:r>
            <a:r>
              <a:rPr lang="en-US" dirty="0" err="1" smtClean="0"/>
              <a:t>livello</a:t>
            </a:r>
            <a:r>
              <a:rPr lang="en-US" dirty="0" smtClean="0"/>
              <a:t> </a:t>
            </a:r>
            <a:r>
              <a:rPr lang="en-US" dirty="0" err="1" smtClean="0"/>
              <a:t>nazionale</a:t>
            </a:r>
            <a:r>
              <a:rPr lang="en-US" dirty="0" smtClean="0"/>
              <a:t>.  </a:t>
            </a:r>
            <a:r>
              <a:rPr lang="en-US" dirty="0" err="1"/>
              <a:t>ed</a:t>
            </a:r>
            <a:r>
              <a:rPr lang="en-US" dirty="0"/>
              <a:t> in </a:t>
            </a:r>
            <a:r>
              <a:rPr lang="en-US" dirty="0" err="1"/>
              <a:t>entrambi</a:t>
            </a:r>
            <a:r>
              <a:rPr lang="en-US" dirty="0"/>
              <a:t> </a:t>
            </a:r>
            <a:r>
              <a:rPr lang="en-US" dirty="0" err="1"/>
              <a:t>gli</a:t>
            </a:r>
            <a:r>
              <a:rPr lang="en-US" dirty="0"/>
              <a:t> </a:t>
            </a:r>
            <a:r>
              <a:rPr lang="en-US" dirty="0" err="1"/>
              <a:t>ambiti</a:t>
            </a:r>
            <a:r>
              <a:rPr lang="en-US" dirty="0"/>
              <a:t> di </a:t>
            </a:r>
            <a:r>
              <a:rPr lang="en-US" dirty="0" err="1"/>
              <a:t>valutazione</a:t>
            </a:r>
            <a:r>
              <a:rPr lang="en-US" dirty="0"/>
              <a:t> è in </a:t>
            </a:r>
            <a:r>
              <a:rPr lang="en-US" dirty="0" err="1"/>
              <a:t>aumento</a:t>
            </a:r>
            <a:r>
              <a:rPr lang="en-US" dirty="0"/>
              <a:t> </a:t>
            </a:r>
            <a:r>
              <a:rPr lang="en-US" dirty="0" err="1"/>
              <a:t>il</a:t>
            </a:r>
            <a:r>
              <a:rPr lang="en-US" dirty="0"/>
              <a:t> </a:t>
            </a:r>
            <a:r>
              <a:rPr lang="en-US" dirty="0" err="1"/>
              <a:t>ricorso</a:t>
            </a:r>
            <a:r>
              <a:rPr lang="en-US" dirty="0"/>
              <a:t>  a </a:t>
            </a:r>
            <a:r>
              <a:rPr lang="en-US" dirty="0" err="1"/>
              <a:t>fonti</a:t>
            </a:r>
            <a:r>
              <a:rPr lang="en-US" dirty="0"/>
              <a:t> </a:t>
            </a:r>
            <a:r>
              <a:rPr lang="en-US" dirty="0" err="1"/>
              <a:t>statistiche</a:t>
            </a:r>
            <a:r>
              <a:rPr lang="en-US" dirty="0"/>
              <a:t> di </a:t>
            </a:r>
            <a:r>
              <a:rPr lang="en-US" dirty="0" err="1"/>
              <a:t>natura</a:t>
            </a:r>
            <a:r>
              <a:rPr lang="en-US" dirty="0"/>
              <a:t> </a:t>
            </a:r>
            <a:r>
              <a:rPr lang="en-US" dirty="0" err="1"/>
              <a:t>amministrativa</a:t>
            </a:r>
            <a:r>
              <a:rPr lang="en-US" dirty="0"/>
              <a:t> </a:t>
            </a:r>
            <a:r>
              <a:rPr lang="en-US" dirty="0" err="1"/>
              <a:t>pittoscto</a:t>
            </a:r>
            <a:r>
              <a:rPr lang="en-US" dirty="0"/>
              <a:t> </a:t>
            </a:r>
            <a:r>
              <a:rPr lang="en-US" dirty="0" err="1"/>
              <a:t>che</a:t>
            </a:r>
            <a:r>
              <a:rPr lang="en-US" dirty="0"/>
              <a:t> </a:t>
            </a:r>
            <a:r>
              <a:rPr lang="en-US" dirty="0" err="1"/>
              <a:t>indagini</a:t>
            </a:r>
            <a:r>
              <a:rPr lang="en-US" dirty="0"/>
              <a:t> </a:t>
            </a:r>
            <a:r>
              <a:rPr lang="en-US" dirty="0" err="1"/>
              <a:t>gcampinarie</a:t>
            </a:r>
            <a:r>
              <a:rPr lang="en-US" dirty="0"/>
              <a:t> </a:t>
            </a:r>
            <a:r>
              <a:rPr lang="en-US" sz="1000" dirty="0" smtClean="0"/>
              <a:t>	</a:t>
            </a:r>
            <a:endParaRPr lang="en-US" sz="1000" dirty="0"/>
          </a:p>
        </p:txBody>
      </p:sp>
      <p:sp>
        <p:nvSpPr>
          <p:cNvPr id="6" name="Rettangolo 5"/>
          <p:cNvSpPr/>
          <p:nvPr/>
        </p:nvSpPr>
        <p:spPr>
          <a:xfrm>
            <a:off x="430369" y="5157192"/>
            <a:ext cx="842826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Il DWP  </a:t>
            </a:r>
            <a:r>
              <a:rPr lang="en-US" dirty="0" err="1" smtClean="0"/>
              <a:t>occupa</a:t>
            </a:r>
            <a:r>
              <a:rPr lang="en-US" dirty="0" smtClean="0"/>
              <a:t> </a:t>
            </a:r>
            <a:r>
              <a:rPr lang="en-US" b="1" dirty="0" smtClean="0"/>
              <a:t>600 </a:t>
            </a:r>
            <a:r>
              <a:rPr lang="en-US" b="1" dirty="0" err="1" smtClean="0"/>
              <a:t>analisti</a:t>
            </a:r>
            <a:r>
              <a:rPr lang="en-US" b="1" dirty="0" smtClean="0"/>
              <a:t>   </a:t>
            </a:r>
            <a:r>
              <a:rPr lang="en-US" dirty="0" err="1" smtClean="0"/>
              <a:t>tra</a:t>
            </a:r>
            <a:r>
              <a:rPr lang="en-US" dirty="0" smtClean="0"/>
              <a:t> </a:t>
            </a:r>
            <a:r>
              <a:rPr lang="en-US" dirty="0" err="1" smtClean="0"/>
              <a:t>sociologi</a:t>
            </a:r>
            <a:r>
              <a:rPr lang="en-US" dirty="0" smtClean="0"/>
              <a:t>, </a:t>
            </a:r>
            <a:r>
              <a:rPr lang="en-US" dirty="0" err="1" smtClean="0"/>
              <a:t>statistici</a:t>
            </a:r>
            <a:r>
              <a:rPr lang="en-US" dirty="0" smtClean="0"/>
              <a:t> </a:t>
            </a:r>
            <a:r>
              <a:rPr lang="en-US" dirty="0" err="1" smtClean="0"/>
              <a:t>ed</a:t>
            </a:r>
            <a:r>
              <a:rPr lang="en-US" dirty="0" smtClean="0"/>
              <a:t> </a:t>
            </a:r>
            <a:r>
              <a:rPr lang="en-US" dirty="0" err="1" smtClean="0"/>
              <a:t>economisti</a:t>
            </a:r>
            <a:r>
              <a:rPr lang="en-US" dirty="0" smtClean="0"/>
              <a:t> e circa </a:t>
            </a:r>
            <a:r>
              <a:rPr lang="en-US" b="1" dirty="0" smtClean="0"/>
              <a:t>100</a:t>
            </a:r>
            <a:r>
              <a:rPr lang="en-US" dirty="0" smtClean="0"/>
              <a:t> di </a:t>
            </a:r>
            <a:r>
              <a:rPr lang="en-US" dirty="0" err="1" smtClean="0"/>
              <a:t>essi</a:t>
            </a:r>
            <a:r>
              <a:rPr lang="en-US" dirty="0" smtClean="0"/>
              <a:t> </a:t>
            </a:r>
            <a:r>
              <a:rPr lang="en-US" dirty="0" err="1" smtClean="0"/>
              <a:t>sono</a:t>
            </a:r>
            <a:r>
              <a:rPr lang="en-US" dirty="0" smtClean="0"/>
              <a:t> </a:t>
            </a:r>
            <a:r>
              <a:rPr lang="en-US" dirty="0" err="1" smtClean="0"/>
              <a:t>impegnati</a:t>
            </a:r>
            <a:r>
              <a:rPr lang="en-US" dirty="0" smtClean="0"/>
              <a:t> </a:t>
            </a:r>
            <a:r>
              <a:rPr lang="en-US" dirty="0" err="1" smtClean="0"/>
              <a:t>sistematicamente</a:t>
            </a:r>
            <a:r>
              <a:rPr lang="en-US" dirty="0" smtClean="0"/>
              <a:t> </a:t>
            </a:r>
            <a:r>
              <a:rPr lang="en-US" dirty="0" err="1" smtClean="0"/>
              <a:t>nei</a:t>
            </a:r>
            <a:r>
              <a:rPr lang="en-US" dirty="0" smtClean="0"/>
              <a:t> </a:t>
            </a:r>
            <a:r>
              <a:rPr lang="en-US" dirty="0" err="1" smtClean="0"/>
              <a:t>diversi</a:t>
            </a:r>
            <a:r>
              <a:rPr lang="en-US" dirty="0" smtClean="0"/>
              <a:t> </a:t>
            </a:r>
            <a:r>
              <a:rPr lang="en-US" dirty="0" err="1" smtClean="0"/>
              <a:t>programmi</a:t>
            </a:r>
            <a:r>
              <a:rPr lang="en-US" dirty="0" smtClean="0"/>
              <a:t> di </a:t>
            </a:r>
            <a:r>
              <a:rPr lang="en-US" dirty="0" err="1" smtClean="0"/>
              <a:t>valutazione</a:t>
            </a:r>
            <a:r>
              <a:rPr lang="en-US" dirty="0" smtClean="0"/>
              <a:t> del DWP.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56693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it-IT" dirty="0"/>
              <a:t>Staff di </a:t>
            </a:r>
            <a:r>
              <a:rPr lang="it-IT" b="1" dirty="0">
                <a:solidFill>
                  <a:srgbClr val="FF6600"/>
                </a:solidFill>
              </a:rPr>
              <a:t>S</a:t>
            </a:r>
            <a:r>
              <a:rPr lang="it-IT" dirty="0"/>
              <a:t>tatistica </a:t>
            </a:r>
            <a:r>
              <a:rPr lang="it-IT" b="1" dirty="0">
                <a:solidFill>
                  <a:srgbClr val="FF6600"/>
                </a:solidFill>
              </a:rPr>
              <a:t>S</a:t>
            </a:r>
            <a:r>
              <a:rPr lang="it-IT" dirty="0"/>
              <a:t>tudi e </a:t>
            </a:r>
            <a:r>
              <a:rPr lang="it-IT" b="1" dirty="0">
                <a:solidFill>
                  <a:srgbClr val="FF6600"/>
                </a:solidFill>
              </a:rPr>
              <a:t>R</a:t>
            </a:r>
            <a:r>
              <a:rPr lang="it-IT" dirty="0"/>
              <a:t>icerche sul </a:t>
            </a:r>
            <a:r>
              <a:rPr lang="it-IT" b="1" dirty="0">
                <a:solidFill>
                  <a:srgbClr val="FF6600"/>
                </a:solidFill>
              </a:rPr>
              <a:t>M</a:t>
            </a:r>
            <a:r>
              <a:rPr lang="it-IT" dirty="0"/>
              <a:t>ercato del </a:t>
            </a:r>
            <a:r>
              <a:rPr lang="it-IT" b="1" dirty="0">
                <a:solidFill>
                  <a:srgbClr val="FF6600"/>
                </a:solidFill>
              </a:rPr>
              <a:t>L</a:t>
            </a:r>
            <a:r>
              <a:rPr lang="it-IT" dirty="0"/>
              <a:t>avoro - </a:t>
            </a:r>
            <a:r>
              <a:rPr lang="it-IT" b="1" i="1" dirty="0" err="1">
                <a:solidFill>
                  <a:srgbClr val="FF6600"/>
                </a:solidFill>
              </a:rPr>
              <a:t>SSRM</a:t>
            </a:r>
            <a:r>
              <a:rPr lang="it-IT" i="1" dirty="0" err="1"/>
              <a:t>d</a:t>
            </a:r>
            <a:r>
              <a:rPr lang="it-IT" b="1" i="1" dirty="0" err="1">
                <a:solidFill>
                  <a:srgbClr val="FF6600"/>
                </a:solidFill>
              </a:rPr>
              <a:t>L</a:t>
            </a:r>
            <a:r>
              <a:rPr lang="it-IT" sz="1400" dirty="0">
                <a:latin typeface="Arial" charset="0"/>
              </a:rPr>
              <a:t> </a:t>
            </a: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431281" y="-52733"/>
            <a:ext cx="6791885" cy="9361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sz="2000" dirty="0"/>
          </a:p>
          <a:p>
            <a:r>
              <a:rPr lang="en-US" b="1" dirty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United Kingdom </a:t>
            </a:r>
            <a:r>
              <a:rPr lang="en-US" b="1" i="1" dirty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 Department for Work and Pensions </a:t>
            </a:r>
            <a:endParaRPr lang="en-US" b="1" i="1" dirty="0" smtClean="0">
              <a:solidFill>
                <a:srgbClr val="FF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b="1" i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b="1" i="1" dirty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DWP)/ </a:t>
            </a:r>
            <a:r>
              <a:rPr lang="en-US" b="1" i="1" dirty="0" err="1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Jobcentre</a:t>
            </a:r>
            <a:r>
              <a:rPr lang="en-US" b="1" i="1" dirty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Plus,</a:t>
            </a:r>
            <a:endParaRPr lang="it-IT" b="1" dirty="0">
              <a:solidFill>
                <a:srgbClr val="FF6600"/>
              </a:solidFill>
              <a:latin typeface="Century Gothic" pitchFamily="34" charset="0"/>
            </a:endParaRPr>
          </a:p>
        </p:txBody>
      </p:sp>
      <p:sp>
        <p:nvSpPr>
          <p:cNvPr id="6" name="Rettangolo 5"/>
          <p:cNvSpPr/>
          <p:nvPr/>
        </p:nvSpPr>
        <p:spPr>
          <a:xfrm>
            <a:off x="431281" y="1556792"/>
            <a:ext cx="8280919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/>
              <a:t>Negli</a:t>
            </a:r>
            <a:r>
              <a:rPr lang="en-US" dirty="0" smtClean="0"/>
              <a:t> </a:t>
            </a:r>
            <a:r>
              <a:rPr lang="en-US" dirty="0" err="1" smtClean="0"/>
              <a:t>ultimi</a:t>
            </a:r>
            <a:r>
              <a:rPr lang="en-US" dirty="0" smtClean="0"/>
              <a:t> </a:t>
            </a:r>
            <a:r>
              <a:rPr lang="en-US" dirty="0" err="1" smtClean="0"/>
              <a:t>dieci</a:t>
            </a:r>
            <a:r>
              <a:rPr lang="en-US" dirty="0" smtClean="0"/>
              <a:t> </a:t>
            </a:r>
            <a:r>
              <a:rPr lang="en-US" dirty="0" err="1" smtClean="0"/>
              <a:t>anni</a:t>
            </a:r>
            <a:r>
              <a:rPr lang="en-US" dirty="0" smtClean="0"/>
              <a:t> </a:t>
            </a:r>
            <a:r>
              <a:rPr lang="en-US" dirty="0" err="1" smtClean="0"/>
              <a:t>il</a:t>
            </a:r>
            <a:r>
              <a:rPr lang="en-US" dirty="0" smtClean="0"/>
              <a:t> DWP ha </a:t>
            </a:r>
            <a:r>
              <a:rPr lang="en-US" dirty="0" err="1" smtClean="0"/>
              <a:t>affidato</a:t>
            </a:r>
            <a:r>
              <a:rPr lang="en-US" dirty="0" smtClean="0"/>
              <a:t> a </a:t>
            </a:r>
            <a:r>
              <a:rPr lang="en-US" dirty="0" err="1" smtClean="0"/>
              <a:t>agenzie</a:t>
            </a:r>
            <a:r>
              <a:rPr lang="en-US" dirty="0" smtClean="0"/>
              <a:t> </a:t>
            </a:r>
            <a:r>
              <a:rPr lang="en-US" dirty="0" err="1" smtClean="0"/>
              <a:t>esterne</a:t>
            </a:r>
            <a:r>
              <a:rPr lang="en-US" dirty="0" smtClean="0"/>
              <a:t> la </a:t>
            </a:r>
            <a:r>
              <a:rPr lang="en-US" dirty="0" err="1" smtClean="0"/>
              <a:t>valutazione</a:t>
            </a:r>
            <a:r>
              <a:rPr lang="en-US" dirty="0" smtClean="0"/>
              <a:t> </a:t>
            </a:r>
            <a:r>
              <a:rPr lang="en-US" dirty="0" err="1" smtClean="0"/>
              <a:t>dei</a:t>
            </a:r>
            <a:r>
              <a:rPr lang="en-US" dirty="0" smtClean="0"/>
              <a:t> </a:t>
            </a:r>
            <a:r>
              <a:rPr lang="en-US" dirty="0" err="1" smtClean="0"/>
              <a:t>programmi</a:t>
            </a:r>
            <a:r>
              <a:rPr lang="en-US" dirty="0" smtClean="0"/>
              <a:t>. </a:t>
            </a:r>
            <a:r>
              <a:rPr lang="en-US" dirty="0" err="1" smtClean="0"/>
              <a:t>Recentemente</a:t>
            </a:r>
            <a:r>
              <a:rPr lang="en-US" dirty="0" smtClean="0"/>
              <a:t> le </a:t>
            </a:r>
            <a:r>
              <a:rPr lang="en-US" dirty="0" err="1" smtClean="0"/>
              <a:t>attività</a:t>
            </a:r>
            <a:r>
              <a:rPr lang="en-US" dirty="0" smtClean="0"/>
              <a:t> di </a:t>
            </a:r>
            <a:r>
              <a:rPr lang="en-US" dirty="0" err="1" smtClean="0"/>
              <a:t>monitoraggio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sono</a:t>
            </a:r>
            <a:r>
              <a:rPr lang="en-US" dirty="0" smtClean="0"/>
              <a:t> </a:t>
            </a:r>
            <a:r>
              <a:rPr lang="en-US" dirty="0" err="1" smtClean="0"/>
              <a:t>intensificate</a:t>
            </a:r>
            <a:r>
              <a:rPr lang="en-US" dirty="0" smtClean="0"/>
              <a:t> e le </a:t>
            </a:r>
            <a:r>
              <a:rPr lang="en-US" dirty="0" err="1"/>
              <a:t>principali</a:t>
            </a:r>
            <a:r>
              <a:rPr lang="en-US" dirty="0"/>
              <a:t> </a:t>
            </a:r>
            <a:r>
              <a:rPr lang="en-US" dirty="0" err="1"/>
              <a:t>sfide</a:t>
            </a:r>
            <a:r>
              <a:rPr lang="en-US" dirty="0"/>
              <a:t> </a:t>
            </a:r>
            <a:r>
              <a:rPr lang="en-US" dirty="0" err="1"/>
              <a:t>metodologie</a:t>
            </a:r>
            <a:r>
              <a:rPr lang="en-US" dirty="0"/>
              <a:t>  </a:t>
            </a:r>
            <a:r>
              <a:rPr lang="en-US" dirty="0" err="1"/>
              <a:t>affrontate</a:t>
            </a:r>
            <a:r>
              <a:rPr lang="en-US" dirty="0"/>
              <a:t> dal DWP </a:t>
            </a:r>
            <a:r>
              <a:rPr lang="en-US" dirty="0" err="1"/>
              <a:t>hanno</a:t>
            </a:r>
            <a:r>
              <a:rPr lang="en-US" dirty="0"/>
              <a:t> </a:t>
            </a:r>
            <a:r>
              <a:rPr lang="en-US" dirty="0" err="1"/>
              <a:t>riguardato</a:t>
            </a:r>
            <a:r>
              <a:rPr lang="en-US" dirty="0"/>
              <a:t>:</a:t>
            </a:r>
          </a:p>
          <a:p>
            <a:endParaRPr lang="en-US" dirty="0"/>
          </a:p>
          <a:p>
            <a:pPr marL="342900" indent="-342900">
              <a:buFont typeface="+mj-lt"/>
              <a:buAutoNum type="arabicPeriod"/>
            </a:pPr>
            <a:r>
              <a:rPr lang="en-US" dirty="0" err="1"/>
              <a:t>metodi</a:t>
            </a:r>
            <a:r>
              <a:rPr lang="en-US" dirty="0"/>
              <a:t> </a:t>
            </a:r>
            <a:r>
              <a:rPr lang="en-US" dirty="0" err="1"/>
              <a:t>più</a:t>
            </a:r>
            <a:r>
              <a:rPr lang="en-US" dirty="0"/>
              <a:t> </a:t>
            </a:r>
            <a:r>
              <a:rPr lang="en-US" dirty="0" err="1"/>
              <a:t>appropriati</a:t>
            </a:r>
            <a:r>
              <a:rPr lang="en-US" dirty="0"/>
              <a:t> per la </a:t>
            </a:r>
            <a:r>
              <a:rPr lang="en-US" b="1" dirty="0" err="1"/>
              <a:t>valutazione</a:t>
            </a:r>
            <a:r>
              <a:rPr lang="en-US" b="1" dirty="0"/>
              <a:t> di </a:t>
            </a:r>
            <a:r>
              <a:rPr lang="en-US" b="1" dirty="0" err="1"/>
              <a:t>impatto</a:t>
            </a:r>
            <a:r>
              <a:rPr lang="en-US" b="1" dirty="0"/>
              <a:t> </a:t>
            </a:r>
            <a:r>
              <a:rPr lang="en-US" dirty="0"/>
              <a:t>(net impact);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err="1"/>
              <a:t>l’indentificazione</a:t>
            </a:r>
            <a:r>
              <a:rPr lang="en-US" dirty="0"/>
              <a:t> </a:t>
            </a:r>
            <a:r>
              <a:rPr lang="en-US" dirty="0" err="1"/>
              <a:t>dei</a:t>
            </a:r>
            <a:r>
              <a:rPr lang="en-US" dirty="0"/>
              <a:t> data set </a:t>
            </a:r>
            <a:r>
              <a:rPr lang="en-US" dirty="0" err="1"/>
              <a:t>più</a:t>
            </a:r>
            <a:r>
              <a:rPr lang="en-US" dirty="0"/>
              <a:t> </a:t>
            </a:r>
            <a:r>
              <a:rPr lang="en-US" dirty="0" err="1"/>
              <a:t>appropriati</a:t>
            </a:r>
            <a:r>
              <a:rPr lang="en-US" dirty="0"/>
              <a:t>  per </a:t>
            </a:r>
            <a:r>
              <a:rPr lang="en-US" dirty="0" err="1"/>
              <a:t>il</a:t>
            </a:r>
            <a:r>
              <a:rPr lang="en-US" dirty="0"/>
              <a:t> </a:t>
            </a:r>
            <a:r>
              <a:rPr lang="en-US" dirty="0" err="1"/>
              <a:t>monitoraggio</a:t>
            </a:r>
            <a:r>
              <a:rPr lang="en-US" dirty="0"/>
              <a:t> di </a:t>
            </a:r>
            <a:r>
              <a:rPr lang="en-US" b="1" dirty="0"/>
              <a:t>cause </a:t>
            </a:r>
            <a:r>
              <a:rPr lang="en-US" b="1" dirty="0" err="1"/>
              <a:t>ed</a:t>
            </a:r>
            <a:r>
              <a:rPr lang="en-US" b="1" dirty="0"/>
              <a:t> </a:t>
            </a:r>
            <a:r>
              <a:rPr lang="en-US" b="1" dirty="0" err="1"/>
              <a:t>effetti</a:t>
            </a:r>
            <a:r>
              <a:rPr lang="en-US" b="1" dirty="0"/>
              <a:t> </a:t>
            </a:r>
            <a:r>
              <a:rPr lang="en-US" b="1" dirty="0" err="1"/>
              <a:t>sociali</a:t>
            </a:r>
            <a:r>
              <a:rPr lang="en-US" b="1" dirty="0"/>
              <a:t> </a:t>
            </a:r>
            <a:r>
              <a:rPr lang="en-US" b="1" dirty="0" err="1"/>
              <a:t>ed</a:t>
            </a:r>
            <a:r>
              <a:rPr lang="en-US" b="1" dirty="0"/>
              <a:t> </a:t>
            </a:r>
            <a:r>
              <a:rPr lang="en-US" b="1" dirty="0" err="1"/>
              <a:t>economic</a:t>
            </a:r>
            <a:r>
              <a:rPr lang="en-US" dirty="0" err="1"/>
              <a:t>i</a:t>
            </a:r>
            <a:r>
              <a:rPr lang="en-US" dirty="0"/>
              <a:t>: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la </a:t>
            </a:r>
            <a:r>
              <a:rPr lang="en-US" b="1" dirty="0" err="1"/>
              <a:t>valorizzazione</a:t>
            </a:r>
            <a:r>
              <a:rPr lang="en-US" b="1" dirty="0"/>
              <a:t> </a:t>
            </a:r>
            <a:r>
              <a:rPr lang="en-US" b="1" dirty="0" err="1"/>
              <a:t>delle</a:t>
            </a:r>
            <a:r>
              <a:rPr lang="en-US" b="1" dirty="0"/>
              <a:t> </a:t>
            </a:r>
            <a:r>
              <a:rPr lang="en-US" b="1" dirty="0" err="1"/>
              <a:t>fonti</a:t>
            </a:r>
            <a:r>
              <a:rPr lang="en-US" b="1" dirty="0"/>
              <a:t> </a:t>
            </a:r>
            <a:r>
              <a:rPr lang="en-US" b="1" dirty="0" err="1"/>
              <a:t>amministrative</a:t>
            </a:r>
            <a:r>
              <a:rPr lang="en-US" dirty="0"/>
              <a:t> e </a:t>
            </a:r>
            <a:r>
              <a:rPr lang="en-US" dirty="0" err="1"/>
              <a:t>e</a:t>
            </a:r>
            <a:r>
              <a:rPr lang="en-US" dirty="0"/>
              <a:t> l’ </a:t>
            </a:r>
            <a:r>
              <a:rPr lang="en-US" dirty="0" err="1"/>
              <a:t>integrazione</a:t>
            </a:r>
            <a:r>
              <a:rPr lang="en-US" dirty="0"/>
              <a:t> con le </a:t>
            </a:r>
            <a:r>
              <a:rPr lang="en-US" dirty="0" err="1"/>
              <a:t>fonti</a:t>
            </a:r>
            <a:r>
              <a:rPr lang="en-US" dirty="0"/>
              <a:t> </a:t>
            </a:r>
            <a:r>
              <a:rPr lang="en-US" dirty="0" err="1"/>
              <a:t>statistiche</a:t>
            </a:r>
            <a:r>
              <a:rPr lang="en-US" dirty="0"/>
              <a:t> </a:t>
            </a:r>
            <a:r>
              <a:rPr lang="en-US" dirty="0" err="1"/>
              <a:t>ufficiali</a:t>
            </a:r>
            <a:r>
              <a:rPr lang="en-US" dirty="0"/>
              <a:t> ;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I </a:t>
            </a:r>
            <a:r>
              <a:rPr lang="en-US" b="1" dirty="0" err="1"/>
              <a:t>costi</a:t>
            </a:r>
            <a:r>
              <a:rPr lang="en-US" b="1" dirty="0"/>
              <a:t> </a:t>
            </a:r>
            <a:r>
              <a:rPr lang="en-US" b="1" dirty="0" err="1"/>
              <a:t>ed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benefici</a:t>
            </a:r>
            <a:r>
              <a:rPr lang="en-US" b="1" dirty="0"/>
              <a:t> </a:t>
            </a:r>
            <a:r>
              <a:rPr lang="en-US" dirty="0" err="1"/>
              <a:t>economici</a:t>
            </a:r>
            <a:r>
              <a:rPr lang="en-US" dirty="0"/>
              <a:t> </a:t>
            </a:r>
            <a:r>
              <a:rPr lang="en-US" dirty="0" err="1"/>
              <a:t>dei</a:t>
            </a:r>
            <a:r>
              <a:rPr lang="en-US" dirty="0"/>
              <a:t> </a:t>
            </a:r>
            <a:r>
              <a:rPr lang="en-US" dirty="0" err="1"/>
              <a:t>programmi</a:t>
            </a:r>
            <a:r>
              <a:rPr lang="en-US" dirty="0"/>
              <a:t>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le </a:t>
            </a:r>
            <a:r>
              <a:rPr lang="en-US" b="1" dirty="0" err="1"/>
              <a:t>analisi</a:t>
            </a:r>
            <a:r>
              <a:rPr lang="en-US" b="1" dirty="0"/>
              <a:t> </a:t>
            </a:r>
            <a:r>
              <a:rPr lang="en-US" b="1" dirty="0" err="1"/>
              <a:t>longitudinali</a:t>
            </a:r>
            <a:r>
              <a:rPr lang="en-US" b="1" dirty="0"/>
              <a:t> </a:t>
            </a:r>
            <a:r>
              <a:rPr lang="en-US" dirty="0"/>
              <a:t>di </a:t>
            </a:r>
            <a:r>
              <a:rPr lang="en-US" dirty="0" err="1"/>
              <a:t>lungo</a:t>
            </a:r>
            <a:r>
              <a:rPr lang="en-US" dirty="0"/>
              <a:t> </a:t>
            </a:r>
            <a:r>
              <a:rPr lang="en-US" dirty="0" err="1"/>
              <a:t>periodo</a:t>
            </a:r>
            <a:r>
              <a:rPr lang="en-US" dirty="0"/>
              <a:t> per la </a:t>
            </a:r>
            <a:r>
              <a:rPr lang="en-US" dirty="0" err="1"/>
              <a:t>valutazione</a:t>
            </a:r>
            <a:r>
              <a:rPr lang="en-US" dirty="0"/>
              <a:t> </a:t>
            </a:r>
            <a:r>
              <a:rPr lang="en-US" dirty="0" err="1"/>
              <a:t>dei</a:t>
            </a:r>
            <a:r>
              <a:rPr lang="en-US" dirty="0"/>
              <a:t> </a:t>
            </a:r>
            <a:r>
              <a:rPr lang="en-US" dirty="0" err="1"/>
              <a:t>costi</a:t>
            </a:r>
            <a:r>
              <a:rPr lang="en-US" dirty="0"/>
              <a:t> e </a:t>
            </a:r>
            <a:r>
              <a:rPr lang="en-US" dirty="0" err="1"/>
              <a:t>dei</a:t>
            </a:r>
            <a:r>
              <a:rPr lang="en-US" dirty="0"/>
              <a:t> </a:t>
            </a:r>
            <a:r>
              <a:rPr lang="en-US" dirty="0" err="1"/>
              <a:t>benefici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lavoratori</a:t>
            </a:r>
            <a:r>
              <a:rPr lang="en-US" dirty="0"/>
              <a:t> </a:t>
            </a:r>
            <a:r>
              <a:rPr lang="en-US" dirty="0" err="1"/>
              <a:t>ed</a:t>
            </a:r>
            <a:r>
              <a:rPr lang="en-US" dirty="0"/>
              <a:t> </a:t>
            </a:r>
            <a:r>
              <a:rPr lang="en-US" dirty="0" err="1"/>
              <a:t>imprese</a:t>
            </a:r>
            <a:r>
              <a:rPr lang="en-US" dirty="0"/>
              <a:t> </a:t>
            </a:r>
            <a:endParaRPr lang="en-US" dirty="0" smtClean="0"/>
          </a:p>
          <a:p>
            <a:pPr marL="285750" indent="-285750">
              <a:buFont typeface="Arial" pitchFamily="34" charset="0"/>
              <a:buChar char="•"/>
            </a:pPr>
            <a:endParaRPr lang="en-US" dirty="0"/>
          </a:p>
          <a:p>
            <a:r>
              <a:rPr lang="en-US" dirty="0" err="1"/>
              <a:t>Esiste</a:t>
            </a:r>
            <a:r>
              <a:rPr lang="en-US" dirty="0"/>
              <a:t> un </a:t>
            </a:r>
            <a:r>
              <a:rPr lang="en-US" dirty="0" err="1"/>
              <a:t>manuale</a:t>
            </a:r>
            <a:r>
              <a:rPr lang="en-US" dirty="0"/>
              <a:t> </a:t>
            </a:r>
            <a:r>
              <a:rPr lang="en-US" dirty="0" err="1"/>
              <a:t>della</a:t>
            </a:r>
            <a:r>
              <a:rPr lang="en-US" dirty="0"/>
              <a:t> </a:t>
            </a:r>
            <a:r>
              <a:rPr lang="en-US" dirty="0" err="1"/>
              <a:t>valutazione</a:t>
            </a:r>
            <a:r>
              <a:rPr lang="en-US" dirty="0"/>
              <a:t>  </a:t>
            </a:r>
            <a:r>
              <a:rPr lang="en-US" dirty="0" err="1"/>
              <a:t>istituzionale</a:t>
            </a:r>
            <a:r>
              <a:rPr lang="en-US" dirty="0"/>
              <a:t> </a:t>
            </a:r>
            <a:r>
              <a:rPr lang="en-US" dirty="0" err="1"/>
              <a:t>nel</a:t>
            </a:r>
            <a:r>
              <a:rPr lang="en-US" dirty="0"/>
              <a:t> </a:t>
            </a:r>
            <a:r>
              <a:rPr lang="en-US" dirty="0" err="1"/>
              <a:t>Regno</a:t>
            </a:r>
            <a:r>
              <a:rPr lang="en-US" dirty="0"/>
              <a:t> </a:t>
            </a:r>
            <a:r>
              <a:rPr lang="en-US" dirty="0" err="1"/>
              <a:t>Unito</a:t>
            </a:r>
            <a:r>
              <a:rPr lang="en-US" dirty="0"/>
              <a:t> </a:t>
            </a:r>
            <a:r>
              <a:rPr lang="en-US" dirty="0" err="1"/>
              <a:t>il</a:t>
            </a:r>
            <a:r>
              <a:rPr lang="en-US" dirty="0"/>
              <a:t> </a:t>
            </a:r>
            <a:r>
              <a:rPr lang="en-US" b="1" dirty="0"/>
              <a:t>Magenta Book</a:t>
            </a:r>
            <a:r>
              <a:rPr lang="en-US" dirty="0"/>
              <a:t> al quale </a:t>
            </a:r>
            <a:r>
              <a:rPr lang="en-US" dirty="0" err="1"/>
              <a:t>il</a:t>
            </a:r>
            <a:r>
              <a:rPr lang="en-US" dirty="0"/>
              <a:t> DWP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 smtClean="0"/>
              <a:t>attiene</a:t>
            </a:r>
            <a:r>
              <a:rPr lang="en-US" dirty="0" smtClean="0"/>
              <a:t> </a:t>
            </a:r>
            <a:r>
              <a:rPr lang="it-IT" dirty="0">
                <a:hlinkClick r:id="rId2"/>
              </a:rPr>
              <a:t>http://www.hm-treasury.gov.uk/magentabook</a:t>
            </a:r>
            <a:endParaRPr lang="en-US" dirty="0"/>
          </a:p>
          <a:p>
            <a:endParaRPr lang="en-US" dirty="0"/>
          </a:p>
        </p:txBody>
      </p:sp>
      <p:sp>
        <p:nvSpPr>
          <p:cNvPr id="7" name="Rettangolo 6"/>
          <p:cNvSpPr/>
          <p:nvPr/>
        </p:nvSpPr>
        <p:spPr>
          <a:xfrm>
            <a:off x="359924" y="5266074"/>
            <a:ext cx="828091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4641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it-IT" dirty="0"/>
              <a:t>Staff di </a:t>
            </a:r>
            <a:r>
              <a:rPr lang="it-IT" b="1" dirty="0">
                <a:solidFill>
                  <a:srgbClr val="FF6600"/>
                </a:solidFill>
              </a:rPr>
              <a:t>S</a:t>
            </a:r>
            <a:r>
              <a:rPr lang="it-IT" dirty="0"/>
              <a:t>tatistica </a:t>
            </a:r>
            <a:r>
              <a:rPr lang="it-IT" b="1" dirty="0">
                <a:solidFill>
                  <a:srgbClr val="FF6600"/>
                </a:solidFill>
              </a:rPr>
              <a:t>S</a:t>
            </a:r>
            <a:r>
              <a:rPr lang="it-IT" dirty="0"/>
              <a:t>tudi e </a:t>
            </a:r>
            <a:r>
              <a:rPr lang="it-IT" b="1" dirty="0">
                <a:solidFill>
                  <a:srgbClr val="FF6600"/>
                </a:solidFill>
              </a:rPr>
              <a:t>R</a:t>
            </a:r>
            <a:r>
              <a:rPr lang="it-IT" dirty="0"/>
              <a:t>icerche sul </a:t>
            </a:r>
            <a:r>
              <a:rPr lang="it-IT" b="1" dirty="0">
                <a:solidFill>
                  <a:srgbClr val="FF6600"/>
                </a:solidFill>
              </a:rPr>
              <a:t>M</a:t>
            </a:r>
            <a:r>
              <a:rPr lang="it-IT" dirty="0"/>
              <a:t>ercato del </a:t>
            </a:r>
            <a:r>
              <a:rPr lang="it-IT" b="1" dirty="0">
                <a:solidFill>
                  <a:srgbClr val="FF6600"/>
                </a:solidFill>
              </a:rPr>
              <a:t>L</a:t>
            </a:r>
            <a:r>
              <a:rPr lang="it-IT" dirty="0"/>
              <a:t>avoro - </a:t>
            </a:r>
            <a:r>
              <a:rPr lang="it-IT" b="1" i="1" dirty="0" err="1">
                <a:solidFill>
                  <a:srgbClr val="FF6600"/>
                </a:solidFill>
              </a:rPr>
              <a:t>SSRM</a:t>
            </a:r>
            <a:r>
              <a:rPr lang="it-IT" i="1" dirty="0" err="1"/>
              <a:t>d</a:t>
            </a:r>
            <a:r>
              <a:rPr lang="it-IT" b="1" i="1" dirty="0" err="1">
                <a:solidFill>
                  <a:srgbClr val="FF6600"/>
                </a:solidFill>
              </a:rPr>
              <a:t>L</a:t>
            </a:r>
            <a:r>
              <a:rPr lang="it-IT" sz="1400" dirty="0">
                <a:latin typeface="Arial" charset="0"/>
              </a:rPr>
              <a:t> </a:t>
            </a: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467544" y="268287"/>
            <a:ext cx="6551612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sz="2000" b="1" dirty="0">
              <a:solidFill>
                <a:srgbClr val="FF6600"/>
              </a:solidFill>
              <a:latin typeface="Century Gothic" pitchFamily="34" charset="0"/>
            </a:endParaRPr>
          </a:p>
        </p:txBody>
      </p:sp>
      <p:sp>
        <p:nvSpPr>
          <p:cNvPr id="2" name="Rettangolo 1"/>
          <p:cNvSpPr/>
          <p:nvPr/>
        </p:nvSpPr>
        <p:spPr>
          <a:xfrm>
            <a:off x="467544" y="188640"/>
            <a:ext cx="65516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United Kingdom </a:t>
            </a:r>
            <a:r>
              <a:rPr lang="en-US" b="1" i="1" dirty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 Department for Work and Pensions </a:t>
            </a:r>
          </a:p>
          <a:p>
            <a:r>
              <a:rPr lang="en-US" b="1" i="1" dirty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(DWP)/ </a:t>
            </a:r>
            <a:r>
              <a:rPr lang="en-US" b="1" i="1" dirty="0" err="1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Jobcentre</a:t>
            </a:r>
            <a:r>
              <a:rPr lang="en-US" b="1" i="1" dirty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Plus. Il </a:t>
            </a:r>
            <a:r>
              <a:rPr lang="en-US" b="1" i="1" dirty="0" err="1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processo</a:t>
            </a:r>
            <a:r>
              <a:rPr lang="en-US" b="1" i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 </a:t>
            </a:r>
            <a:r>
              <a:rPr lang="en-US" b="1" i="1" dirty="0" err="1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valutazione</a:t>
            </a:r>
            <a:endParaRPr lang="it-IT" b="1" dirty="0">
              <a:solidFill>
                <a:srgbClr val="FF6600"/>
              </a:solidFill>
              <a:latin typeface="Century Gothic" pitchFamily="34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737" y="1412776"/>
            <a:ext cx="8208912" cy="4608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42769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it-IT" dirty="0"/>
              <a:t>Staff di </a:t>
            </a:r>
            <a:r>
              <a:rPr lang="it-IT" b="1" dirty="0">
                <a:solidFill>
                  <a:srgbClr val="FF6600"/>
                </a:solidFill>
              </a:rPr>
              <a:t>S</a:t>
            </a:r>
            <a:r>
              <a:rPr lang="it-IT" dirty="0"/>
              <a:t>tatistica </a:t>
            </a:r>
            <a:r>
              <a:rPr lang="it-IT" b="1" dirty="0">
                <a:solidFill>
                  <a:srgbClr val="FF6600"/>
                </a:solidFill>
              </a:rPr>
              <a:t>S</a:t>
            </a:r>
            <a:r>
              <a:rPr lang="it-IT" dirty="0"/>
              <a:t>tudi e </a:t>
            </a:r>
            <a:r>
              <a:rPr lang="it-IT" b="1" dirty="0">
                <a:solidFill>
                  <a:srgbClr val="FF6600"/>
                </a:solidFill>
              </a:rPr>
              <a:t>R</a:t>
            </a:r>
            <a:r>
              <a:rPr lang="it-IT" dirty="0"/>
              <a:t>icerche sul </a:t>
            </a:r>
            <a:r>
              <a:rPr lang="it-IT" b="1" dirty="0">
                <a:solidFill>
                  <a:srgbClr val="FF6600"/>
                </a:solidFill>
              </a:rPr>
              <a:t>M</a:t>
            </a:r>
            <a:r>
              <a:rPr lang="it-IT" dirty="0"/>
              <a:t>ercato del </a:t>
            </a:r>
            <a:r>
              <a:rPr lang="it-IT" b="1" dirty="0">
                <a:solidFill>
                  <a:srgbClr val="FF6600"/>
                </a:solidFill>
              </a:rPr>
              <a:t>L</a:t>
            </a:r>
            <a:r>
              <a:rPr lang="it-IT" dirty="0"/>
              <a:t>avoro - </a:t>
            </a:r>
            <a:r>
              <a:rPr lang="it-IT" b="1" i="1" dirty="0" err="1">
                <a:solidFill>
                  <a:srgbClr val="FF6600"/>
                </a:solidFill>
              </a:rPr>
              <a:t>SSRM</a:t>
            </a:r>
            <a:r>
              <a:rPr lang="it-IT" i="1" dirty="0" err="1"/>
              <a:t>d</a:t>
            </a:r>
            <a:r>
              <a:rPr lang="it-IT" b="1" i="1" dirty="0" err="1">
                <a:solidFill>
                  <a:srgbClr val="FF6600"/>
                </a:solidFill>
              </a:rPr>
              <a:t>L</a:t>
            </a:r>
            <a:r>
              <a:rPr lang="it-IT" sz="1400" dirty="0">
                <a:latin typeface="Arial" charset="0"/>
              </a:rPr>
              <a:t> </a:t>
            </a: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467544" y="268287"/>
            <a:ext cx="6551612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sz="2000" b="1" dirty="0">
              <a:solidFill>
                <a:srgbClr val="FF6600"/>
              </a:solidFill>
              <a:latin typeface="Century Gothic" pitchFamily="34" charset="0"/>
            </a:endParaRPr>
          </a:p>
        </p:txBody>
      </p:sp>
      <p:sp>
        <p:nvSpPr>
          <p:cNvPr id="5" name="Rettangolo 4"/>
          <p:cNvSpPr/>
          <p:nvPr/>
        </p:nvSpPr>
        <p:spPr>
          <a:xfrm>
            <a:off x="459094" y="268287"/>
            <a:ext cx="656006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err="1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Francia</a:t>
            </a:r>
            <a:r>
              <a:rPr lang="en-US" sz="20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- The </a:t>
            </a:r>
            <a:r>
              <a:rPr lang="en-US" sz="2000" b="1" dirty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Directorate for Research, Studies and Statistics (DARES), </a:t>
            </a:r>
            <a:endParaRPr lang="it-IT" sz="2000" dirty="0">
              <a:solidFill>
                <a:srgbClr val="FF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ttangolo 5"/>
          <p:cNvSpPr/>
          <p:nvPr/>
        </p:nvSpPr>
        <p:spPr>
          <a:xfrm>
            <a:off x="459094" y="1125773"/>
            <a:ext cx="821736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/>
              <a:t>La </a:t>
            </a:r>
            <a:r>
              <a:rPr lang="it-IT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Direzione per la Ricerca, Studi e Statistiche (DARES), </a:t>
            </a:r>
            <a:r>
              <a:rPr lang="it-IT" dirty="0"/>
              <a:t>organo del  </a:t>
            </a:r>
            <a:r>
              <a:rPr lang="it-IT" b="1" dirty="0"/>
              <a:t>Ministero del Lavoro</a:t>
            </a:r>
            <a:r>
              <a:rPr lang="it-IT" dirty="0"/>
              <a:t>,  con decreto del 15 gennaio 1993  ha la </a:t>
            </a:r>
            <a:r>
              <a:rPr lang="it-IT" dirty="0" smtClean="0"/>
              <a:t>missione;</a:t>
            </a:r>
          </a:p>
          <a:p>
            <a:endParaRPr lang="it-IT" dirty="0" smtClean="0"/>
          </a:p>
          <a:p>
            <a:pPr marL="342900" indent="-342900">
              <a:buFont typeface="+mj-lt"/>
              <a:buAutoNum type="arabicPeriod"/>
            </a:pPr>
            <a:r>
              <a:rPr lang="it-IT" dirty="0" smtClean="0"/>
              <a:t>di </a:t>
            </a:r>
            <a:r>
              <a:rPr lang="it-IT" dirty="0"/>
              <a:t>promuovere "</a:t>
            </a:r>
            <a:r>
              <a:rPr lang="it-IT" i="1" dirty="0"/>
              <a:t>la valutazione delle azioni svolte in materia di lavoro, occupazione e la formazione</a:t>
            </a:r>
            <a:r>
              <a:rPr lang="it-IT" dirty="0"/>
              <a:t>" </a:t>
            </a:r>
            <a:endParaRPr lang="it-IT" dirty="0"/>
          </a:p>
          <a:p>
            <a:pPr marL="342900" indent="-342900">
              <a:buFont typeface="+mj-lt"/>
              <a:buAutoNum type="arabicPeriod"/>
            </a:pPr>
            <a:endParaRPr lang="it-IT" dirty="0" smtClean="0"/>
          </a:p>
          <a:p>
            <a:pPr marL="342900" indent="-342900">
              <a:buFont typeface="+mj-lt"/>
              <a:buAutoNum type="arabicPeriod"/>
            </a:pPr>
            <a:r>
              <a:rPr lang="it-IT" dirty="0" smtClean="0"/>
              <a:t>di </a:t>
            </a:r>
            <a:r>
              <a:rPr lang="it-IT" dirty="0"/>
              <a:t>contribuire per "</a:t>
            </a:r>
            <a:r>
              <a:rPr lang="it-IT" i="1" dirty="0"/>
              <a:t>l'elaborazione, la validazione e l'applicazione di metodi di valutazione</a:t>
            </a:r>
            <a:r>
              <a:rPr lang="it-IT" b="1" dirty="0"/>
              <a:t>.</a:t>
            </a:r>
            <a:endParaRPr lang="it-IT" dirty="0"/>
          </a:p>
        </p:txBody>
      </p:sp>
      <p:sp>
        <p:nvSpPr>
          <p:cNvPr id="7" name="Rettangolo 6"/>
          <p:cNvSpPr/>
          <p:nvPr/>
        </p:nvSpPr>
        <p:spPr>
          <a:xfrm>
            <a:off x="459094" y="3645024"/>
            <a:ext cx="820891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DARES</a:t>
            </a:r>
            <a:r>
              <a:rPr lang="it-IT" dirty="0"/>
              <a:t> monitora le tendenze del mercato del lavoro e l'attuazione di misure di politica attiva del lavoro: a tal fine, mette insieme le informazioni statistiche (dati di processo) forniti da organismi </a:t>
            </a:r>
            <a:r>
              <a:rPr lang="it-IT" dirty="0" smtClean="0"/>
              <a:t>competenti (Agenzia per i servizi per il lavoro Pole </a:t>
            </a:r>
            <a:r>
              <a:rPr lang="it-IT" dirty="0" err="1" smtClean="0"/>
              <a:t>Emploi</a:t>
            </a:r>
            <a:r>
              <a:rPr lang="it-IT" dirty="0" smtClean="0"/>
              <a:t>)</a:t>
            </a:r>
          </a:p>
          <a:p>
            <a:endParaRPr lang="it-IT" dirty="0"/>
          </a:p>
          <a:p>
            <a:r>
              <a:rPr lang="it-IT" dirty="0" smtClean="0"/>
              <a:t>Ha </a:t>
            </a:r>
            <a:r>
              <a:rPr lang="it-IT" dirty="0"/>
              <a:t>180 dipendenti, la maggior parte dei quali sono ricercatori e manager, ed  un terzo proviene dall’ </a:t>
            </a:r>
            <a:r>
              <a:rPr lang="it-IT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INSEE</a:t>
            </a:r>
            <a:r>
              <a:rPr lang="it-IT" dirty="0"/>
              <a:t> (l'Istituto nazionale di statistica e studi economici). </a:t>
            </a:r>
          </a:p>
        </p:txBody>
      </p:sp>
    </p:spTree>
    <p:extLst>
      <p:ext uri="{BB962C8B-B14F-4D97-AF65-F5344CB8AC3E}">
        <p14:creationId xmlns:p14="http://schemas.microsoft.com/office/powerpoint/2010/main" val="783747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it-IT" dirty="0"/>
              <a:t>Staff di </a:t>
            </a:r>
            <a:r>
              <a:rPr lang="it-IT" b="1" dirty="0">
                <a:solidFill>
                  <a:srgbClr val="FF6600"/>
                </a:solidFill>
              </a:rPr>
              <a:t>S</a:t>
            </a:r>
            <a:r>
              <a:rPr lang="it-IT" dirty="0"/>
              <a:t>tatistica </a:t>
            </a:r>
            <a:r>
              <a:rPr lang="it-IT" b="1" dirty="0">
                <a:solidFill>
                  <a:srgbClr val="FF6600"/>
                </a:solidFill>
              </a:rPr>
              <a:t>S</a:t>
            </a:r>
            <a:r>
              <a:rPr lang="it-IT" dirty="0"/>
              <a:t>tudi e </a:t>
            </a:r>
            <a:r>
              <a:rPr lang="it-IT" b="1" dirty="0">
                <a:solidFill>
                  <a:srgbClr val="FF6600"/>
                </a:solidFill>
              </a:rPr>
              <a:t>R</a:t>
            </a:r>
            <a:r>
              <a:rPr lang="it-IT" dirty="0"/>
              <a:t>icerche sul </a:t>
            </a:r>
            <a:r>
              <a:rPr lang="it-IT" b="1" dirty="0">
                <a:solidFill>
                  <a:srgbClr val="FF6600"/>
                </a:solidFill>
              </a:rPr>
              <a:t>M</a:t>
            </a:r>
            <a:r>
              <a:rPr lang="it-IT" dirty="0"/>
              <a:t>ercato del </a:t>
            </a:r>
            <a:r>
              <a:rPr lang="it-IT" b="1" dirty="0">
                <a:solidFill>
                  <a:srgbClr val="FF6600"/>
                </a:solidFill>
              </a:rPr>
              <a:t>L</a:t>
            </a:r>
            <a:r>
              <a:rPr lang="it-IT" dirty="0"/>
              <a:t>avoro - </a:t>
            </a:r>
            <a:r>
              <a:rPr lang="it-IT" b="1" i="1" dirty="0" err="1">
                <a:solidFill>
                  <a:srgbClr val="FF6600"/>
                </a:solidFill>
              </a:rPr>
              <a:t>SSRM</a:t>
            </a:r>
            <a:r>
              <a:rPr lang="it-IT" i="1" dirty="0" err="1"/>
              <a:t>d</a:t>
            </a:r>
            <a:r>
              <a:rPr lang="it-IT" b="1" i="1" dirty="0" err="1">
                <a:solidFill>
                  <a:srgbClr val="FF6600"/>
                </a:solidFill>
              </a:rPr>
              <a:t>L</a:t>
            </a:r>
            <a:r>
              <a:rPr lang="it-IT" sz="1400" dirty="0">
                <a:latin typeface="Arial" charset="0"/>
              </a:rPr>
              <a:t> </a:t>
            </a: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467544" y="268287"/>
            <a:ext cx="6551612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sz="2000" b="1" dirty="0">
              <a:solidFill>
                <a:srgbClr val="FF6600"/>
              </a:solidFill>
              <a:latin typeface="Century Gothic" pitchFamily="34" charset="0"/>
            </a:endParaRPr>
          </a:p>
        </p:txBody>
      </p:sp>
      <p:sp>
        <p:nvSpPr>
          <p:cNvPr id="8" name="Rettangolo 7"/>
          <p:cNvSpPr/>
          <p:nvPr/>
        </p:nvSpPr>
        <p:spPr>
          <a:xfrm>
            <a:off x="287016" y="106101"/>
            <a:ext cx="738132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Francia</a:t>
            </a:r>
            <a:r>
              <a:rPr lang="en-US" sz="2400" b="1" dirty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- The Directorate for Research, Studies and Statistics (DARES), </a:t>
            </a:r>
            <a:endParaRPr lang="it-IT" sz="2400" dirty="0">
              <a:solidFill>
                <a:srgbClr val="FF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Rettangolo 1"/>
          <p:cNvSpPr/>
          <p:nvPr/>
        </p:nvSpPr>
        <p:spPr>
          <a:xfrm>
            <a:off x="287016" y="1397675"/>
            <a:ext cx="83529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 smtClean="0"/>
              <a:t>All'interno dei DARES, il dipartimento </a:t>
            </a:r>
            <a:r>
              <a:rPr lang="it-IT" b="1" dirty="0" smtClean="0"/>
              <a:t>MAR (Missione Attività di  Ricerca) </a:t>
            </a:r>
            <a:r>
              <a:rPr lang="it-IT" dirty="0" smtClean="0"/>
              <a:t>ha il compito di coordinare il lavoro dei ricercatori esterni nei vari ambiti della valutazione. Il MAR predispone i progetti di ricerca da affidare ad agenzie ed enti esterni  attraverso i bandi di gara.</a:t>
            </a:r>
            <a:endParaRPr lang="it-IT" dirty="0"/>
          </a:p>
        </p:txBody>
      </p:sp>
      <p:sp>
        <p:nvSpPr>
          <p:cNvPr id="5" name="Rettangolo 4"/>
          <p:cNvSpPr/>
          <p:nvPr/>
        </p:nvSpPr>
        <p:spPr>
          <a:xfrm>
            <a:off x="350400" y="2780928"/>
            <a:ext cx="83529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/>
              <a:t>Il </a:t>
            </a:r>
            <a:r>
              <a:rPr lang="it-IT" b="1" dirty="0"/>
              <a:t>Centro di Studi sul Lavoro (CEE), </a:t>
            </a:r>
            <a:r>
              <a:rPr lang="it-IT" dirty="0"/>
              <a:t>che opera sotto l'egida </a:t>
            </a:r>
            <a:r>
              <a:rPr lang="it-IT" dirty="0" smtClean="0"/>
              <a:t>DARES, </a:t>
            </a:r>
            <a:r>
              <a:rPr lang="it-IT" dirty="0"/>
              <a:t>svolge un ruolo </a:t>
            </a:r>
            <a:r>
              <a:rPr lang="it-IT" dirty="0" smtClean="0"/>
              <a:t>di supporto nel </a:t>
            </a:r>
            <a:r>
              <a:rPr lang="it-IT" dirty="0"/>
              <a:t>quadro di accordi con altre organizzazioni </a:t>
            </a:r>
            <a:r>
              <a:rPr lang="it-IT" dirty="0" smtClean="0"/>
              <a:t>straniere. </a:t>
            </a:r>
            <a:r>
              <a:rPr lang="it-IT" dirty="0"/>
              <a:t>In tempi recenti, la CEE ha preso </a:t>
            </a:r>
            <a:r>
              <a:rPr lang="it-IT" dirty="0" smtClean="0"/>
              <a:t>parte a programmi di valutazione sulle politiche </a:t>
            </a:r>
            <a:r>
              <a:rPr lang="it-IT" dirty="0"/>
              <a:t>di sostegno </a:t>
            </a:r>
            <a:r>
              <a:rPr lang="it-IT" dirty="0" smtClean="0"/>
              <a:t>ai disoccupati ed all’analisi dei benefici sociali del reddito </a:t>
            </a:r>
            <a:r>
              <a:rPr lang="it-IT" dirty="0"/>
              <a:t>di solidarietà.</a:t>
            </a:r>
          </a:p>
        </p:txBody>
      </p:sp>
      <p:sp>
        <p:nvSpPr>
          <p:cNvPr id="6" name="Rettangolo 5"/>
          <p:cNvSpPr/>
          <p:nvPr/>
        </p:nvSpPr>
        <p:spPr>
          <a:xfrm>
            <a:off x="374693" y="4221088"/>
            <a:ext cx="854208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b="1" dirty="0"/>
              <a:t>L'Istituto nazionale di statistica e studi economici (INSEE) </a:t>
            </a:r>
            <a:r>
              <a:rPr lang="it-IT" dirty="0"/>
              <a:t>è, </a:t>
            </a:r>
            <a:r>
              <a:rPr lang="it-IT" dirty="0" smtClean="0"/>
              <a:t>il principale partner del DARES.  </a:t>
            </a:r>
            <a:r>
              <a:rPr lang="it-IT" dirty="0"/>
              <a:t>INSEE svolge un ruolo </a:t>
            </a:r>
            <a:r>
              <a:rPr lang="it-IT" dirty="0" smtClean="0"/>
              <a:t>complementare ed  </a:t>
            </a:r>
            <a:r>
              <a:rPr lang="it-IT" dirty="0"/>
              <a:t>è responsabile per le statistiche strutturali, </a:t>
            </a:r>
            <a:r>
              <a:rPr lang="it-IT" dirty="0" smtClean="0"/>
              <a:t>per  </a:t>
            </a:r>
            <a:r>
              <a:rPr lang="it-IT" dirty="0"/>
              <a:t>le inchieste </a:t>
            </a:r>
            <a:r>
              <a:rPr lang="it-IT" dirty="0" smtClean="0"/>
              <a:t>sul costi </a:t>
            </a:r>
            <a:r>
              <a:rPr lang="it-IT" dirty="0"/>
              <a:t>del lavoro e </a:t>
            </a:r>
            <a:r>
              <a:rPr lang="it-IT" dirty="0" smtClean="0"/>
              <a:t>del monitoraggio </a:t>
            </a:r>
            <a:r>
              <a:rPr lang="it-IT" dirty="0"/>
              <a:t>del mercato del lavoro dal punto di vista delle famiglie. </a:t>
            </a:r>
          </a:p>
        </p:txBody>
      </p:sp>
    </p:spTree>
    <p:extLst>
      <p:ext uri="{BB962C8B-B14F-4D97-AF65-F5344CB8AC3E}">
        <p14:creationId xmlns:p14="http://schemas.microsoft.com/office/powerpoint/2010/main" val="3024697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it-IT" dirty="0"/>
              <a:t>Staff di </a:t>
            </a:r>
            <a:r>
              <a:rPr lang="it-IT" b="1" dirty="0">
                <a:solidFill>
                  <a:srgbClr val="FF6600"/>
                </a:solidFill>
              </a:rPr>
              <a:t>S</a:t>
            </a:r>
            <a:r>
              <a:rPr lang="it-IT" dirty="0"/>
              <a:t>tatistica </a:t>
            </a:r>
            <a:r>
              <a:rPr lang="it-IT" b="1" dirty="0">
                <a:solidFill>
                  <a:srgbClr val="FF6600"/>
                </a:solidFill>
              </a:rPr>
              <a:t>S</a:t>
            </a:r>
            <a:r>
              <a:rPr lang="it-IT" dirty="0"/>
              <a:t>tudi e </a:t>
            </a:r>
            <a:r>
              <a:rPr lang="it-IT" b="1" dirty="0">
                <a:solidFill>
                  <a:srgbClr val="FF6600"/>
                </a:solidFill>
              </a:rPr>
              <a:t>R</a:t>
            </a:r>
            <a:r>
              <a:rPr lang="it-IT" dirty="0"/>
              <a:t>icerche sul </a:t>
            </a:r>
            <a:r>
              <a:rPr lang="it-IT" b="1" dirty="0">
                <a:solidFill>
                  <a:srgbClr val="FF6600"/>
                </a:solidFill>
              </a:rPr>
              <a:t>M</a:t>
            </a:r>
            <a:r>
              <a:rPr lang="it-IT" dirty="0"/>
              <a:t>ercato del </a:t>
            </a:r>
            <a:r>
              <a:rPr lang="it-IT" b="1" dirty="0">
                <a:solidFill>
                  <a:srgbClr val="FF6600"/>
                </a:solidFill>
              </a:rPr>
              <a:t>L</a:t>
            </a:r>
            <a:r>
              <a:rPr lang="it-IT" dirty="0"/>
              <a:t>avoro - </a:t>
            </a:r>
            <a:r>
              <a:rPr lang="it-IT" b="1" i="1" dirty="0" err="1">
                <a:solidFill>
                  <a:srgbClr val="FF6600"/>
                </a:solidFill>
              </a:rPr>
              <a:t>SSRM</a:t>
            </a:r>
            <a:r>
              <a:rPr lang="it-IT" i="1" dirty="0" err="1"/>
              <a:t>d</a:t>
            </a:r>
            <a:r>
              <a:rPr lang="it-IT" b="1" i="1" dirty="0" err="1">
                <a:solidFill>
                  <a:srgbClr val="FF6600"/>
                </a:solidFill>
              </a:rPr>
              <a:t>L</a:t>
            </a:r>
            <a:r>
              <a:rPr lang="it-IT" sz="1400" dirty="0">
                <a:latin typeface="Arial" charset="0"/>
              </a:rPr>
              <a:t> </a:t>
            </a: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251520" y="268287"/>
            <a:ext cx="7632848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sz="2000" b="1" dirty="0">
              <a:solidFill>
                <a:srgbClr val="FF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</p:txBody>
      </p:sp>
      <p:sp>
        <p:nvSpPr>
          <p:cNvPr id="2" name="Rettangolo 1"/>
          <p:cNvSpPr/>
          <p:nvPr/>
        </p:nvSpPr>
        <p:spPr>
          <a:xfrm>
            <a:off x="344963" y="1124744"/>
            <a:ext cx="8424936" cy="5139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000" dirty="0"/>
              <a:t>Le strutture </a:t>
            </a:r>
            <a:r>
              <a:rPr lang="it-IT" sz="2000" dirty="0" smtClean="0"/>
              <a:t>per la  </a:t>
            </a:r>
            <a:r>
              <a:rPr lang="it-IT" sz="2000" dirty="0" err="1"/>
              <a:t>governance</a:t>
            </a:r>
            <a:r>
              <a:rPr lang="it-IT" sz="2000" dirty="0"/>
              <a:t> </a:t>
            </a:r>
            <a:r>
              <a:rPr lang="it-IT" sz="2000" dirty="0" smtClean="0"/>
              <a:t>e per la </a:t>
            </a:r>
            <a:r>
              <a:rPr lang="it-IT" sz="2000" dirty="0" err="1" smtClean="0"/>
              <a:t>la</a:t>
            </a:r>
            <a:r>
              <a:rPr lang="it-IT" sz="2000" dirty="0" smtClean="0"/>
              <a:t> valutazione delle  politiche  </a:t>
            </a:r>
            <a:r>
              <a:rPr lang="it-IT" sz="2000" dirty="0"/>
              <a:t>del mercato </a:t>
            </a:r>
            <a:r>
              <a:rPr lang="it-IT" sz="2000" dirty="0" smtClean="0"/>
              <a:t>in </a:t>
            </a:r>
            <a:r>
              <a:rPr lang="it-IT" sz="2000" dirty="0"/>
              <a:t>Germania sono gestite da tre </a:t>
            </a:r>
            <a:r>
              <a:rPr lang="it-IT" sz="2000" dirty="0" smtClean="0"/>
              <a:t>attori </a:t>
            </a:r>
            <a:r>
              <a:rPr lang="it-IT" sz="2000" dirty="0"/>
              <a:t>istituzionali </a:t>
            </a:r>
            <a:r>
              <a:rPr lang="it-IT" sz="2000" dirty="0" smtClean="0"/>
              <a:t>che operano in un sistema </a:t>
            </a:r>
            <a:r>
              <a:rPr lang="it-IT" sz="2000" dirty="0"/>
              <a:t>di </a:t>
            </a:r>
            <a:r>
              <a:rPr lang="it-IT" sz="2000" dirty="0" smtClean="0"/>
              <a:t>in cui le competenze istituzionali non sono gerarchiche ma collaborative tra : </a:t>
            </a:r>
            <a:endParaRPr lang="it-IT" sz="2000" dirty="0"/>
          </a:p>
          <a:p>
            <a:endParaRPr lang="it-IT" sz="2000" dirty="0"/>
          </a:p>
          <a:p>
            <a:pPr marL="457200" indent="-457200">
              <a:buFont typeface="+mj-lt"/>
              <a:buAutoNum type="arabicPeriod"/>
            </a:pPr>
            <a:r>
              <a:rPr lang="it-IT" sz="1900" dirty="0"/>
              <a:t>Il </a:t>
            </a:r>
            <a:r>
              <a:rPr lang="it-IT" sz="1900" b="1" i="1" dirty="0"/>
              <a:t>Ministero del Lavoro e degli </a:t>
            </a:r>
            <a:r>
              <a:rPr lang="it-IT" sz="1900" b="1" i="1" dirty="0" smtClean="0"/>
              <a:t>Affari sociali </a:t>
            </a:r>
            <a:r>
              <a:rPr lang="it-IT" sz="1900" dirty="0" smtClean="0"/>
              <a:t>che con un proprio dipartimento </a:t>
            </a:r>
            <a:r>
              <a:rPr lang="en-US" sz="1900" dirty="0" err="1" smtClean="0"/>
              <a:t>indica</a:t>
            </a:r>
            <a:r>
              <a:rPr lang="en-US" sz="1900" dirty="0" smtClean="0"/>
              <a:t> </a:t>
            </a:r>
            <a:r>
              <a:rPr lang="en-US" sz="1900" dirty="0" err="1" smtClean="0"/>
              <a:t>il</a:t>
            </a:r>
            <a:r>
              <a:rPr lang="en-US" sz="1900" dirty="0" smtClean="0"/>
              <a:t> </a:t>
            </a:r>
            <a:r>
              <a:rPr lang="en-US" sz="1900" dirty="0" err="1" smtClean="0"/>
              <a:t>programma</a:t>
            </a:r>
            <a:r>
              <a:rPr lang="en-US" sz="1900" dirty="0" smtClean="0"/>
              <a:t> , </a:t>
            </a:r>
            <a:r>
              <a:rPr lang="en-US" sz="1900" dirty="0" err="1" smtClean="0"/>
              <a:t>gli</a:t>
            </a:r>
            <a:r>
              <a:rPr lang="en-US" sz="1900" dirty="0" smtClean="0"/>
              <a:t> </a:t>
            </a:r>
            <a:r>
              <a:rPr lang="en-US" sz="1900" dirty="0" err="1" smtClean="0"/>
              <a:t>obiettivi</a:t>
            </a:r>
            <a:r>
              <a:rPr lang="en-US" sz="1900" dirty="0" smtClean="0"/>
              <a:t> e </a:t>
            </a:r>
            <a:r>
              <a:rPr lang="it-IT" sz="1900" dirty="0" smtClean="0"/>
              <a:t>supervisiona le attività di monitoraggio e valutazione; </a:t>
            </a:r>
          </a:p>
          <a:p>
            <a:pPr marL="457200" indent="-457200">
              <a:buFont typeface="+mj-lt"/>
              <a:buAutoNum type="arabicPeriod"/>
            </a:pPr>
            <a:endParaRPr lang="it-IT" sz="1900" dirty="0"/>
          </a:p>
          <a:p>
            <a:pPr marL="457200" indent="-457200">
              <a:buFont typeface="+mj-lt"/>
              <a:buAutoNum type="arabicPeriod"/>
            </a:pPr>
            <a:r>
              <a:rPr lang="it-IT" sz="1900" dirty="0" smtClean="0"/>
              <a:t>L’ </a:t>
            </a:r>
            <a:r>
              <a:rPr lang="it-IT" sz="1900" b="1" dirty="0" smtClean="0"/>
              <a:t>Agenzia Federale per i Servizi per il Lavoro </a:t>
            </a:r>
            <a:r>
              <a:rPr lang="it-IT" sz="1900" dirty="0" smtClean="0"/>
              <a:t>(</a:t>
            </a:r>
            <a:r>
              <a:rPr lang="it-IT" sz="1900" i="1" dirty="0" err="1" smtClean="0"/>
              <a:t>Bundesagentur</a:t>
            </a:r>
            <a:r>
              <a:rPr lang="it-IT" sz="1900" i="1" dirty="0" smtClean="0"/>
              <a:t> </a:t>
            </a:r>
            <a:r>
              <a:rPr lang="it-IT" sz="1900" i="1" dirty="0" err="1"/>
              <a:t>für</a:t>
            </a:r>
            <a:r>
              <a:rPr lang="it-IT" sz="1900" i="1" dirty="0"/>
              <a:t> </a:t>
            </a:r>
            <a:r>
              <a:rPr lang="it-IT" sz="1900" i="1" dirty="0" err="1" smtClean="0"/>
              <a:t>Arbeit</a:t>
            </a:r>
            <a:r>
              <a:rPr lang="it-IT" sz="1900" i="1" dirty="0" smtClean="0"/>
              <a:t>   - PES ) </a:t>
            </a:r>
            <a:r>
              <a:rPr lang="it-IT" sz="1900" dirty="0" smtClean="0"/>
              <a:t>che gestisce la rete dei servizi pubblici per il lavoro e che svolge una importante funzione di monitoraggio e raccolta di dati amministrativi </a:t>
            </a:r>
          </a:p>
          <a:p>
            <a:pPr marL="457200" indent="-457200">
              <a:buFont typeface="+mj-lt"/>
              <a:buAutoNum type="arabicPeriod"/>
            </a:pPr>
            <a:endParaRPr lang="it-IT" sz="1900" dirty="0"/>
          </a:p>
          <a:p>
            <a:pPr marL="457200" indent="-457200">
              <a:buFont typeface="+mj-lt"/>
              <a:buAutoNum type="arabicPeriod"/>
            </a:pPr>
            <a:r>
              <a:rPr lang="it-IT" sz="1900" b="1" dirty="0"/>
              <a:t>IAB </a:t>
            </a:r>
            <a:r>
              <a:rPr lang="en-US" sz="1900" dirty="0" smtClean="0"/>
              <a:t>(</a:t>
            </a:r>
            <a:r>
              <a:rPr lang="en-US" sz="1900" i="1" dirty="0" err="1" smtClean="0"/>
              <a:t>Istituto</a:t>
            </a:r>
            <a:r>
              <a:rPr lang="en-US" sz="1900" i="1" dirty="0" smtClean="0"/>
              <a:t> per la </a:t>
            </a:r>
            <a:r>
              <a:rPr lang="en-US" sz="1900" i="1" dirty="0" err="1" smtClean="0"/>
              <a:t>Ricerca</a:t>
            </a:r>
            <a:r>
              <a:rPr lang="en-US" sz="1900" i="1" dirty="0" smtClean="0"/>
              <a:t> </a:t>
            </a:r>
            <a:r>
              <a:rPr lang="en-US" sz="1900" i="1" dirty="0" err="1" smtClean="0"/>
              <a:t>sul</a:t>
            </a:r>
            <a:r>
              <a:rPr lang="en-US" sz="1900" i="1" dirty="0" smtClean="0"/>
              <a:t> </a:t>
            </a:r>
            <a:r>
              <a:rPr lang="en-US" sz="1900" i="1" dirty="0" err="1" smtClean="0"/>
              <a:t>mercato</a:t>
            </a:r>
            <a:r>
              <a:rPr lang="en-US" sz="1900" i="1" dirty="0" smtClean="0"/>
              <a:t> del </a:t>
            </a:r>
            <a:r>
              <a:rPr lang="en-US" sz="1900" i="1" dirty="0" err="1" smtClean="0"/>
              <a:t>lavoro</a:t>
            </a:r>
            <a:r>
              <a:rPr lang="en-US" sz="1900" i="1" dirty="0" smtClean="0"/>
              <a:t> e </a:t>
            </a:r>
            <a:r>
              <a:rPr lang="en-US" sz="1900" i="1" dirty="0" err="1" smtClean="0"/>
              <a:t>l’occupazione</a:t>
            </a:r>
            <a:r>
              <a:rPr lang="en-US" sz="1900" dirty="0" smtClean="0"/>
              <a:t>) </a:t>
            </a:r>
            <a:r>
              <a:rPr lang="it-IT" sz="1900" dirty="0" smtClean="0"/>
              <a:t>una </a:t>
            </a:r>
            <a:r>
              <a:rPr lang="it-IT" sz="1900" dirty="0"/>
              <a:t>speciale unità organizzativa all'interno </a:t>
            </a:r>
            <a:r>
              <a:rPr lang="it-IT" sz="1900" dirty="0" smtClean="0"/>
              <a:t>dell’ Agenzia PSE , indipendente ,e </a:t>
            </a:r>
            <a:r>
              <a:rPr lang="it-IT" sz="1900" dirty="0"/>
              <a:t>principale responsabile </a:t>
            </a:r>
            <a:r>
              <a:rPr lang="it-IT" sz="1900" dirty="0" smtClean="0"/>
              <a:t>delle attività di ricerca e valutazione.</a:t>
            </a:r>
            <a:endParaRPr lang="en-US" sz="1900" dirty="0"/>
          </a:p>
        </p:txBody>
      </p:sp>
      <p:sp>
        <p:nvSpPr>
          <p:cNvPr id="3" name="Rettangolo 2"/>
          <p:cNvSpPr/>
          <p:nvPr/>
        </p:nvSpPr>
        <p:spPr>
          <a:xfrm>
            <a:off x="323528" y="208101"/>
            <a:ext cx="66247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Germany</a:t>
            </a:r>
            <a:r>
              <a:rPr lang="it-IT" sz="20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  - </a:t>
            </a:r>
            <a:r>
              <a:rPr lang="en-US" sz="2000" b="1" i="1" dirty="0" smtClean="0">
                <a:solidFill>
                  <a:srgbClr val="FF6600"/>
                </a:solidFill>
              </a:rPr>
              <a:t>Il </a:t>
            </a:r>
            <a:r>
              <a:rPr lang="en-US" sz="2000" b="1" i="1" dirty="0" err="1" smtClean="0">
                <a:solidFill>
                  <a:srgbClr val="FF6600"/>
                </a:solidFill>
              </a:rPr>
              <a:t>sistema</a:t>
            </a:r>
            <a:r>
              <a:rPr lang="en-US" sz="2000" b="1" i="1" dirty="0" smtClean="0">
                <a:solidFill>
                  <a:srgbClr val="FF6600"/>
                </a:solidFill>
              </a:rPr>
              <a:t> di Governance e di </a:t>
            </a:r>
            <a:r>
              <a:rPr lang="en-US" sz="2000" b="1" i="1" dirty="0" err="1" smtClean="0">
                <a:solidFill>
                  <a:srgbClr val="FF6600"/>
                </a:solidFill>
              </a:rPr>
              <a:t>valutazione</a:t>
            </a:r>
            <a:r>
              <a:rPr lang="en-US" sz="2000" b="1" i="1" dirty="0" smtClean="0">
                <a:solidFill>
                  <a:srgbClr val="FF6600"/>
                </a:solidFill>
              </a:rPr>
              <a:t> </a:t>
            </a:r>
            <a:r>
              <a:rPr lang="en-US" sz="2000" b="1" i="1" dirty="0" err="1" smtClean="0">
                <a:solidFill>
                  <a:srgbClr val="FF6600"/>
                </a:solidFill>
              </a:rPr>
              <a:t>delle</a:t>
            </a:r>
            <a:r>
              <a:rPr lang="en-US" sz="2000" b="1" i="1" dirty="0" smtClean="0">
                <a:solidFill>
                  <a:srgbClr val="FF6600"/>
                </a:solidFill>
              </a:rPr>
              <a:t> </a:t>
            </a:r>
            <a:r>
              <a:rPr lang="en-US" sz="2000" b="1" i="1" dirty="0" err="1" smtClean="0">
                <a:solidFill>
                  <a:srgbClr val="FF6600"/>
                </a:solidFill>
              </a:rPr>
              <a:t>politiche</a:t>
            </a:r>
            <a:r>
              <a:rPr lang="en-US" sz="2000" b="1" i="1" dirty="0" smtClean="0">
                <a:solidFill>
                  <a:srgbClr val="FF6600"/>
                </a:solidFill>
              </a:rPr>
              <a:t> del </a:t>
            </a:r>
            <a:r>
              <a:rPr lang="en-US" sz="2000" b="1" i="1" dirty="0" err="1" smtClean="0">
                <a:solidFill>
                  <a:srgbClr val="FF6600"/>
                </a:solidFill>
              </a:rPr>
              <a:t>lavoro</a:t>
            </a:r>
            <a:r>
              <a:rPr lang="en-US" sz="2000" b="1" i="1" dirty="0" smtClean="0">
                <a:solidFill>
                  <a:srgbClr val="FF6600"/>
                </a:solidFill>
              </a:rPr>
              <a:t> </a:t>
            </a:r>
            <a:endParaRPr lang="en-US" sz="2000" b="1" i="1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7108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it-IT" dirty="0"/>
              <a:t>Staff di </a:t>
            </a:r>
            <a:r>
              <a:rPr lang="it-IT" b="1" dirty="0">
                <a:solidFill>
                  <a:srgbClr val="FF6600"/>
                </a:solidFill>
              </a:rPr>
              <a:t>S</a:t>
            </a:r>
            <a:r>
              <a:rPr lang="it-IT" dirty="0"/>
              <a:t>tatistica </a:t>
            </a:r>
            <a:r>
              <a:rPr lang="it-IT" b="1" dirty="0">
                <a:solidFill>
                  <a:srgbClr val="FF6600"/>
                </a:solidFill>
              </a:rPr>
              <a:t>S</a:t>
            </a:r>
            <a:r>
              <a:rPr lang="it-IT" dirty="0"/>
              <a:t>tudi e </a:t>
            </a:r>
            <a:r>
              <a:rPr lang="it-IT" b="1" dirty="0">
                <a:solidFill>
                  <a:srgbClr val="FF6600"/>
                </a:solidFill>
              </a:rPr>
              <a:t>R</a:t>
            </a:r>
            <a:r>
              <a:rPr lang="it-IT" dirty="0"/>
              <a:t>icerche sul </a:t>
            </a:r>
            <a:r>
              <a:rPr lang="it-IT" b="1" dirty="0">
                <a:solidFill>
                  <a:srgbClr val="FF6600"/>
                </a:solidFill>
              </a:rPr>
              <a:t>M</a:t>
            </a:r>
            <a:r>
              <a:rPr lang="it-IT" dirty="0"/>
              <a:t>ercato del </a:t>
            </a:r>
            <a:r>
              <a:rPr lang="it-IT" b="1" dirty="0">
                <a:solidFill>
                  <a:srgbClr val="FF6600"/>
                </a:solidFill>
              </a:rPr>
              <a:t>L</a:t>
            </a:r>
            <a:r>
              <a:rPr lang="it-IT" dirty="0"/>
              <a:t>avoro - </a:t>
            </a:r>
            <a:r>
              <a:rPr lang="it-IT" b="1" i="1" dirty="0" err="1">
                <a:solidFill>
                  <a:srgbClr val="FF6600"/>
                </a:solidFill>
              </a:rPr>
              <a:t>SSRM</a:t>
            </a:r>
            <a:r>
              <a:rPr lang="it-IT" i="1" dirty="0" err="1"/>
              <a:t>d</a:t>
            </a:r>
            <a:r>
              <a:rPr lang="it-IT" b="1" i="1" dirty="0" err="1">
                <a:solidFill>
                  <a:srgbClr val="FF6600"/>
                </a:solidFill>
              </a:rPr>
              <a:t>L</a:t>
            </a:r>
            <a:r>
              <a:rPr lang="it-IT" sz="1400" dirty="0">
                <a:latin typeface="Arial" charset="0"/>
              </a:rPr>
              <a:t> </a:t>
            </a: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467544" y="268287"/>
            <a:ext cx="6551612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sz="2000" b="1" dirty="0">
              <a:solidFill>
                <a:srgbClr val="FF6600"/>
              </a:solidFill>
              <a:latin typeface="Century Gothic" pitchFamily="34" charset="0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251520" y="268287"/>
            <a:ext cx="7056784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2000" b="1" dirty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Germany</a:t>
            </a:r>
            <a:r>
              <a:rPr lang="it-IT" sz="2000" b="1" dirty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  - </a:t>
            </a:r>
            <a:r>
              <a:rPr lang="en-US" sz="2000" b="1" i="1" dirty="0">
                <a:solidFill>
                  <a:srgbClr val="FF6600"/>
                </a:solidFill>
              </a:rPr>
              <a:t>Il </a:t>
            </a:r>
            <a:r>
              <a:rPr lang="en-US" sz="2000" b="1" i="1" dirty="0" err="1">
                <a:solidFill>
                  <a:srgbClr val="FF6600"/>
                </a:solidFill>
              </a:rPr>
              <a:t>sistema</a:t>
            </a:r>
            <a:r>
              <a:rPr lang="en-US" sz="2000" b="1" i="1" dirty="0">
                <a:solidFill>
                  <a:srgbClr val="FF6600"/>
                </a:solidFill>
              </a:rPr>
              <a:t> di Governance e di </a:t>
            </a:r>
            <a:r>
              <a:rPr lang="en-US" sz="2000" b="1" i="1" dirty="0" err="1">
                <a:solidFill>
                  <a:srgbClr val="FF6600"/>
                </a:solidFill>
              </a:rPr>
              <a:t>valutazione</a:t>
            </a:r>
            <a:r>
              <a:rPr lang="en-US" sz="2000" b="1" i="1" dirty="0">
                <a:solidFill>
                  <a:srgbClr val="FF6600"/>
                </a:solidFill>
              </a:rPr>
              <a:t> </a:t>
            </a:r>
            <a:endParaRPr lang="en-US" sz="2000" b="1" i="1" dirty="0" smtClean="0">
              <a:solidFill>
                <a:srgbClr val="FF6600"/>
              </a:solidFill>
            </a:endParaRPr>
          </a:p>
          <a:p>
            <a:r>
              <a:rPr lang="en-US" sz="2000" b="1" i="1" dirty="0" err="1" smtClean="0">
                <a:solidFill>
                  <a:srgbClr val="FF6600"/>
                </a:solidFill>
              </a:rPr>
              <a:t>delle</a:t>
            </a:r>
            <a:r>
              <a:rPr lang="en-US" sz="2000" b="1" i="1" dirty="0" smtClean="0">
                <a:solidFill>
                  <a:srgbClr val="FF6600"/>
                </a:solidFill>
              </a:rPr>
              <a:t> </a:t>
            </a:r>
            <a:r>
              <a:rPr lang="en-US" sz="2000" b="1" i="1" dirty="0" err="1">
                <a:solidFill>
                  <a:srgbClr val="FF6600"/>
                </a:solidFill>
              </a:rPr>
              <a:t>politiche</a:t>
            </a:r>
            <a:r>
              <a:rPr lang="en-US" sz="2000" b="1" i="1" dirty="0">
                <a:solidFill>
                  <a:srgbClr val="FF6600"/>
                </a:solidFill>
              </a:rPr>
              <a:t> del </a:t>
            </a:r>
            <a:r>
              <a:rPr lang="en-US" sz="2000" b="1" i="1" dirty="0" err="1">
                <a:solidFill>
                  <a:srgbClr val="FF6600"/>
                </a:solidFill>
              </a:rPr>
              <a:t>lavoro</a:t>
            </a:r>
            <a:r>
              <a:rPr lang="en-US" sz="2000" b="1" i="1" dirty="0">
                <a:solidFill>
                  <a:srgbClr val="FF6600"/>
                </a:solidFill>
              </a:rPr>
              <a:t> </a:t>
            </a:r>
            <a:endParaRPr lang="en-US" sz="2000" b="1" i="1" dirty="0">
              <a:solidFill>
                <a:srgbClr val="FF6600"/>
              </a:solidFill>
            </a:endParaRPr>
          </a:p>
        </p:txBody>
      </p:sp>
      <p:sp>
        <p:nvSpPr>
          <p:cNvPr id="2" name="Rettangolo 1"/>
          <p:cNvSpPr/>
          <p:nvPr/>
        </p:nvSpPr>
        <p:spPr>
          <a:xfrm>
            <a:off x="277904" y="1484784"/>
            <a:ext cx="8784976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 smtClean="0"/>
              <a:t>L’IAB ha sviluppato una vasta gamma di </a:t>
            </a:r>
            <a:r>
              <a:rPr lang="it-IT" dirty="0"/>
              <a:t>metodi di ricerca </a:t>
            </a:r>
            <a:r>
              <a:rPr lang="it-IT" dirty="0" smtClean="0"/>
              <a:t>che sono </a:t>
            </a:r>
            <a:r>
              <a:rPr lang="it-IT" dirty="0"/>
              <a:t>impiegati nelle sue 15 unità di </a:t>
            </a:r>
            <a:r>
              <a:rPr lang="it-IT" dirty="0" smtClean="0"/>
              <a:t>ricerca che si occupano: </a:t>
            </a:r>
          </a:p>
          <a:p>
            <a:endParaRPr lang="it-IT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it-I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valutazione di impatto (quantitativa</a:t>
            </a:r>
            <a:r>
              <a:rPr lang="it-IT" dirty="0" smtClean="0"/>
              <a:t>) </a:t>
            </a:r>
            <a:r>
              <a:rPr lang="it-IT" dirty="0"/>
              <a:t>utilizzando i dati amministrativi </a:t>
            </a:r>
            <a:r>
              <a:rPr lang="it-IT" dirty="0" smtClean="0"/>
              <a:t>messi a disposizione dalla Agenzia PES; </a:t>
            </a:r>
          </a:p>
          <a:p>
            <a:pPr marL="285750" indent="-285750">
              <a:buFont typeface="Arial" pitchFamily="34" charset="0"/>
              <a:buChar char="•"/>
            </a:pPr>
            <a:endParaRPr lang="it-IT" dirty="0"/>
          </a:p>
          <a:p>
            <a:pPr marL="285750" indent="-285750">
              <a:buFont typeface="Arial" pitchFamily="34" charset="0"/>
              <a:buChar char="•"/>
            </a:pPr>
            <a:r>
              <a:rPr lang="it-I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indagini </a:t>
            </a:r>
            <a:r>
              <a:rPr lang="it-IT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specialistiche </a:t>
            </a:r>
            <a:r>
              <a:rPr lang="it-IT" dirty="0" smtClean="0"/>
              <a:t>sulle imprese; </a:t>
            </a:r>
          </a:p>
          <a:p>
            <a:pPr marL="285750" indent="-285750">
              <a:buFont typeface="Arial" pitchFamily="34" charset="0"/>
              <a:buChar char="•"/>
            </a:pPr>
            <a:endParaRPr lang="it-IT" dirty="0"/>
          </a:p>
          <a:p>
            <a:pPr marL="285750" indent="-285750">
              <a:buFont typeface="Arial" pitchFamily="34" charset="0"/>
              <a:buChar char="•"/>
            </a:pPr>
            <a:r>
              <a:rPr lang="it-I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Studi longitudinali </a:t>
            </a:r>
            <a:r>
              <a:rPr lang="it-IT" dirty="0" smtClean="0"/>
              <a:t>sull'assistenza ai beneficiari </a:t>
            </a:r>
            <a:r>
              <a:rPr lang="it-IT" dirty="0"/>
              <a:t>di prestazioni </a:t>
            </a:r>
            <a:r>
              <a:rPr lang="it-IT" dirty="0" smtClean="0"/>
              <a:t>sociali.</a:t>
            </a:r>
            <a:endParaRPr lang="it-IT" dirty="0"/>
          </a:p>
          <a:p>
            <a:pPr marL="285750" indent="-285750">
              <a:buFont typeface="Arial" pitchFamily="34" charset="0"/>
              <a:buChar char="•"/>
            </a:pPr>
            <a:endParaRPr lang="it-IT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it-IT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Proiezioni e previsioni </a:t>
            </a:r>
            <a:r>
              <a:rPr lang="it-IT" dirty="0" smtClean="0"/>
              <a:t>per l’Agenzia PSE </a:t>
            </a:r>
            <a:r>
              <a:rPr lang="it-IT" dirty="0"/>
              <a:t>e </a:t>
            </a:r>
            <a:r>
              <a:rPr lang="it-IT" dirty="0" smtClean="0"/>
              <a:t>per il  Ministero. </a:t>
            </a:r>
          </a:p>
          <a:p>
            <a:endParaRPr lang="it-IT" dirty="0"/>
          </a:p>
          <a:p>
            <a:r>
              <a:rPr lang="it-IT" dirty="0" smtClean="0"/>
              <a:t>Un'importante </a:t>
            </a:r>
            <a:r>
              <a:rPr lang="it-IT" dirty="0"/>
              <a:t>attività di </a:t>
            </a:r>
            <a:r>
              <a:rPr lang="it-IT" dirty="0" smtClean="0"/>
              <a:t>supporto alla valutazione da parte dello  </a:t>
            </a:r>
            <a:r>
              <a:rPr lang="it-IT" dirty="0"/>
              <a:t>IAB tedesco è stato </a:t>
            </a:r>
            <a:r>
              <a:rPr lang="it-IT" dirty="0" smtClean="0"/>
              <a:t>rendere </a:t>
            </a:r>
            <a:r>
              <a:rPr lang="it-IT" dirty="0"/>
              <a:t>i micro dati del mercato del lavoro disponibile non solo per le proprie attività di ricerca, ma anche per i ricercatori esterni. </a:t>
            </a:r>
          </a:p>
        </p:txBody>
      </p:sp>
    </p:spTree>
    <p:extLst>
      <p:ext uri="{BB962C8B-B14F-4D97-AF65-F5344CB8AC3E}">
        <p14:creationId xmlns:p14="http://schemas.microsoft.com/office/powerpoint/2010/main" val="1549529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it-IT" dirty="0"/>
              <a:t>Staff di </a:t>
            </a:r>
            <a:r>
              <a:rPr lang="it-IT" b="1" dirty="0">
                <a:solidFill>
                  <a:srgbClr val="FF6600"/>
                </a:solidFill>
              </a:rPr>
              <a:t>S</a:t>
            </a:r>
            <a:r>
              <a:rPr lang="it-IT" dirty="0"/>
              <a:t>tatistica </a:t>
            </a:r>
            <a:r>
              <a:rPr lang="it-IT" b="1" dirty="0">
                <a:solidFill>
                  <a:srgbClr val="FF6600"/>
                </a:solidFill>
              </a:rPr>
              <a:t>S</a:t>
            </a:r>
            <a:r>
              <a:rPr lang="it-IT" dirty="0"/>
              <a:t>tudi e </a:t>
            </a:r>
            <a:r>
              <a:rPr lang="it-IT" b="1" dirty="0">
                <a:solidFill>
                  <a:srgbClr val="FF6600"/>
                </a:solidFill>
              </a:rPr>
              <a:t>R</a:t>
            </a:r>
            <a:r>
              <a:rPr lang="it-IT" dirty="0"/>
              <a:t>icerche sul </a:t>
            </a:r>
            <a:r>
              <a:rPr lang="it-IT" b="1" dirty="0">
                <a:solidFill>
                  <a:srgbClr val="FF6600"/>
                </a:solidFill>
              </a:rPr>
              <a:t>M</a:t>
            </a:r>
            <a:r>
              <a:rPr lang="it-IT" dirty="0"/>
              <a:t>ercato del </a:t>
            </a:r>
            <a:r>
              <a:rPr lang="it-IT" b="1" dirty="0">
                <a:solidFill>
                  <a:srgbClr val="FF6600"/>
                </a:solidFill>
              </a:rPr>
              <a:t>L</a:t>
            </a:r>
            <a:r>
              <a:rPr lang="it-IT" dirty="0"/>
              <a:t>avoro - </a:t>
            </a:r>
            <a:r>
              <a:rPr lang="it-IT" b="1" i="1" dirty="0" err="1">
                <a:solidFill>
                  <a:srgbClr val="FF6600"/>
                </a:solidFill>
              </a:rPr>
              <a:t>SSRM</a:t>
            </a:r>
            <a:r>
              <a:rPr lang="it-IT" i="1" dirty="0" err="1"/>
              <a:t>d</a:t>
            </a:r>
            <a:r>
              <a:rPr lang="it-IT" b="1" i="1" dirty="0" err="1">
                <a:solidFill>
                  <a:srgbClr val="FF6600"/>
                </a:solidFill>
              </a:rPr>
              <a:t>L</a:t>
            </a:r>
            <a:r>
              <a:rPr lang="it-IT" sz="1400" dirty="0">
                <a:latin typeface="Arial" charset="0"/>
              </a:rPr>
              <a:t> </a:t>
            </a: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467544" y="268287"/>
            <a:ext cx="6551612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it-IT" sz="36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Contenuti </a:t>
            </a:r>
            <a:r>
              <a:rPr lang="it-IT" sz="2000" b="1" dirty="0" smtClean="0">
                <a:solidFill>
                  <a:srgbClr val="FF6600"/>
                </a:solidFill>
                <a:latin typeface="Century Gothic" pitchFamily="34" charset="0"/>
              </a:rPr>
              <a:t> </a:t>
            </a:r>
            <a:endParaRPr lang="it-IT" sz="2000" b="1" dirty="0">
              <a:solidFill>
                <a:srgbClr val="FF6600"/>
              </a:solidFill>
              <a:latin typeface="Century Gothic" pitchFamily="34" charset="0"/>
            </a:endParaRPr>
          </a:p>
        </p:txBody>
      </p:sp>
      <p:sp>
        <p:nvSpPr>
          <p:cNvPr id="2" name="CasellaDiTesto 1"/>
          <p:cNvSpPr txBox="1"/>
          <p:nvPr/>
        </p:nvSpPr>
        <p:spPr>
          <a:xfrm>
            <a:off x="467544" y="1556792"/>
            <a:ext cx="81369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 smtClean="0">
                <a:solidFill>
                  <a:schemeClr val="bg1">
                    <a:lumMod val="6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Presentazione del seminario: i diversi contributi</a:t>
            </a:r>
            <a:r>
              <a:rPr lang="it-IT" sz="2400" dirty="0" smtClean="0">
                <a:solidFill>
                  <a:schemeClr val="bg1">
                    <a:lumMod val="65000"/>
                  </a:schemeClr>
                </a:solidFill>
              </a:rPr>
              <a:t> </a:t>
            </a:r>
            <a:endParaRPr lang="it-IT" sz="24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3" name="CasellaDiTesto 2"/>
          <p:cNvSpPr txBox="1"/>
          <p:nvPr/>
        </p:nvSpPr>
        <p:spPr>
          <a:xfrm>
            <a:off x="467544" y="2780928"/>
            <a:ext cx="74888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 smtClean="0">
                <a:solidFill>
                  <a:schemeClr val="bg1">
                    <a:lumMod val="6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valutazione istituzionale delle politiche del lavoro. Le principali esperienze europee: Regno Unito, Francia, Germania. </a:t>
            </a:r>
            <a:endParaRPr lang="it-IT" sz="2400" b="1" dirty="0">
              <a:solidFill>
                <a:schemeClr val="bg1">
                  <a:lumMod val="6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467544" y="4581128"/>
            <a:ext cx="7848872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sz="24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 monitoraggio e la valutazione in Italia: normative, basi dati e sperimentazioni in atto </a:t>
            </a:r>
            <a:endParaRPr lang="it-IT" sz="2400" b="1" dirty="0">
              <a:solidFill>
                <a:srgbClr val="FF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52155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6"/>
          <p:cNvSpPr txBox="1">
            <a:spLocks noChangeArrowheads="1"/>
          </p:cNvSpPr>
          <p:nvPr/>
        </p:nvSpPr>
        <p:spPr bwMode="auto">
          <a:xfrm>
            <a:off x="410403" y="188640"/>
            <a:ext cx="6767983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it-IT" b="1" dirty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"/>
                <a:cs typeface="Calibri" pitchFamily="34" charset="0"/>
              </a:rPr>
              <a:t>Il sistema di </a:t>
            </a:r>
            <a:r>
              <a:rPr lang="it-IT" b="1" dirty="0" err="1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"/>
                <a:cs typeface="Calibri" pitchFamily="34" charset="0"/>
              </a:rPr>
              <a:t>monitoragio</a:t>
            </a:r>
            <a:r>
              <a:rPr lang="it-IT" b="1" dirty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"/>
                <a:cs typeface="Calibri" pitchFamily="34" charset="0"/>
              </a:rPr>
              <a:t> e valutazione delle politiche per il lavoro nella normativa italiana </a:t>
            </a:r>
            <a:r>
              <a:rPr lang="it-IT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riferimenti normativi </a:t>
            </a:r>
            <a:endParaRPr lang="it-IT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"/>
              <a:cs typeface="Calibri" pitchFamily="34" charset="0"/>
            </a:endParaRPr>
          </a:p>
        </p:txBody>
      </p:sp>
      <p:sp>
        <p:nvSpPr>
          <p:cNvPr id="7171" name="Rectangle 5"/>
          <p:cNvSpPr>
            <a:spLocks noChangeArrowheads="1"/>
          </p:cNvSpPr>
          <p:nvPr/>
        </p:nvSpPr>
        <p:spPr bwMode="auto">
          <a:xfrm>
            <a:off x="323528" y="991762"/>
            <a:ext cx="8352159" cy="3139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just" eaLnBrk="0" hangingPunct="0"/>
            <a:r>
              <a:rPr lang="it-IT" dirty="0"/>
              <a:t>Il </a:t>
            </a:r>
            <a:r>
              <a:rPr lang="it-IT" dirty="0" smtClean="0"/>
              <a:t>riferimento </a:t>
            </a:r>
            <a:r>
              <a:rPr lang="it-IT" dirty="0"/>
              <a:t>normativo per le attività di monitoraggio </a:t>
            </a:r>
            <a:r>
              <a:rPr lang="it-IT" dirty="0" smtClean="0"/>
              <a:t>e valutazione delle politiche per il lavoro è </a:t>
            </a:r>
            <a:r>
              <a:rPr lang="it-IT" dirty="0"/>
              <a:t>contenuto nella </a:t>
            </a:r>
            <a:r>
              <a:rPr lang="it-IT" b="1" dirty="0"/>
              <a:t>legge </a:t>
            </a:r>
            <a:r>
              <a:rPr lang="it-IT" b="1" dirty="0" smtClean="0"/>
              <a:t>92/12: </a:t>
            </a:r>
          </a:p>
          <a:p>
            <a:pPr algn="just" eaLnBrk="0" hangingPunct="0"/>
            <a:endParaRPr lang="it-IT" dirty="0"/>
          </a:p>
          <a:p>
            <a:pPr algn="just" eaLnBrk="0" hangingPunct="0"/>
            <a:r>
              <a:rPr lang="it-IT" b="1" dirty="0" smtClean="0">
                <a:solidFill>
                  <a:srgbClr val="FF6600"/>
                </a:solidFill>
              </a:rPr>
              <a:t>(Articolo 1 comma 2) </a:t>
            </a:r>
            <a:r>
              <a:rPr lang="it-IT" i="1" dirty="0" smtClean="0"/>
              <a:t>Al </a:t>
            </a:r>
            <a:r>
              <a:rPr lang="it-IT" i="1" dirty="0"/>
              <a:t>fine di monitorare lo stato di attuazione degli interventi e </a:t>
            </a:r>
            <a:r>
              <a:rPr lang="it-IT" i="1" dirty="0" smtClean="0"/>
              <a:t> delle </a:t>
            </a:r>
            <a:r>
              <a:rPr lang="it-IT" i="1" dirty="0"/>
              <a:t>misure di cui alla presente legge e di valutarne gli effetti </a:t>
            </a:r>
            <a:r>
              <a:rPr lang="it-IT" i="1" dirty="0" smtClean="0"/>
              <a:t> sull'efficienza </a:t>
            </a:r>
            <a:r>
              <a:rPr lang="it-IT" i="1" dirty="0"/>
              <a:t>del mercato del lavoro, </a:t>
            </a:r>
            <a:r>
              <a:rPr lang="it-IT" i="1" dirty="0" smtClean="0"/>
              <a:t>sull'</a:t>
            </a:r>
            <a:r>
              <a:rPr lang="it-IT" i="1" dirty="0" err="1" smtClean="0"/>
              <a:t>occupabilità</a:t>
            </a:r>
            <a:r>
              <a:rPr lang="it-IT" i="1" dirty="0" smtClean="0"/>
              <a:t> dei  </a:t>
            </a:r>
            <a:r>
              <a:rPr lang="it-IT" i="1" dirty="0" smtClean="0"/>
              <a:t>cittadini</a:t>
            </a:r>
            <a:r>
              <a:rPr lang="it-IT" i="1" dirty="0"/>
              <a:t>, sulle </a:t>
            </a:r>
            <a:r>
              <a:rPr lang="it-IT" i="1" dirty="0" smtClean="0"/>
              <a:t>modalità di </a:t>
            </a:r>
            <a:r>
              <a:rPr lang="it-IT" i="1" dirty="0"/>
              <a:t>entrata e di uscita nell'impiego, </a:t>
            </a:r>
            <a:r>
              <a:rPr lang="it-IT" i="1" dirty="0" smtClean="0"/>
              <a:t>è istituito </a:t>
            </a:r>
            <a:r>
              <a:rPr lang="it-IT" i="1" dirty="0"/>
              <a:t>presso il Ministero del lavoro e delle politiche sociali, </a:t>
            </a:r>
            <a:r>
              <a:rPr lang="it-IT" i="1" dirty="0" smtClean="0"/>
              <a:t>in </a:t>
            </a:r>
            <a:r>
              <a:rPr lang="it-IT" i="1" dirty="0"/>
              <a:t>collaborazione con le altre istituzioni competenti, un sistema </a:t>
            </a:r>
            <a:r>
              <a:rPr lang="it-IT" i="1" dirty="0" smtClean="0"/>
              <a:t> permanente </a:t>
            </a:r>
            <a:r>
              <a:rPr lang="it-IT" i="1" dirty="0"/>
              <a:t>di monitoraggio e valutazione basato su dati forniti </a:t>
            </a:r>
            <a:r>
              <a:rPr lang="it-IT" i="1" dirty="0" smtClean="0"/>
              <a:t> dall'Istituto </a:t>
            </a:r>
            <a:r>
              <a:rPr lang="it-IT" i="1" dirty="0"/>
              <a:t>nazionale di statistica (ISTAT) e da altri soggetti del </a:t>
            </a:r>
            <a:r>
              <a:rPr lang="it-IT" i="1" dirty="0" smtClean="0"/>
              <a:t> </a:t>
            </a:r>
            <a:r>
              <a:rPr lang="it-IT" b="1" i="1" dirty="0" smtClean="0"/>
              <a:t>Sistema </a:t>
            </a:r>
            <a:r>
              <a:rPr lang="it-IT" b="1" i="1" dirty="0"/>
              <a:t>statistico nazionale </a:t>
            </a:r>
            <a:r>
              <a:rPr lang="it-IT" b="1" i="1" dirty="0" smtClean="0"/>
              <a:t>(SISTAN). </a:t>
            </a:r>
            <a:endParaRPr lang="it-IT" b="1" i="1" dirty="0"/>
          </a:p>
        </p:txBody>
      </p:sp>
      <p:sp>
        <p:nvSpPr>
          <p:cNvPr id="2" name="Rettangolo 1"/>
          <p:cNvSpPr/>
          <p:nvPr/>
        </p:nvSpPr>
        <p:spPr>
          <a:xfrm>
            <a:off x="426391" y="4144766"/>
            <a:ext cx="8394079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it-IT" dirty="0" smtClean="0"/>
          </a:p>
          <a:p>
            <a:r>
              <a:rPr lang="it-IT" b="1" dirty="0">
                <a:solidFill>
                  <a:srgbClr val="FF6600"/>
                </a:solidFill>
              </a:rPr>
              <a:t>(</a:t>
            </a:r>
            <a:r>
              <a:rPr lang="it-IT" b="1" dirty="0" smtClean="0">
                <a:solidFill>
                  <a:srgbClr val="FF6600"/>
                </a:solidFill>
              </a:rPr>
              <a:t>Articolo 1 comma 4) </a:t>
            </a:r>
            <a:r>
              <a:rPr lang="it-IT" i="1" dirty="0" smtClean="0"/>
              <a:t>Allo </a:t>
            </a:r>
            <a:r>
              <a:rPr lang="it-IT" i="1" dirty="0"/>
              <a:t>scopo di assicurare il monitoraggio e la valutazione </a:t>
            </a:r>
            <a:r>
              <a:rPr lang="it-IT" i="1" dirty="0" smtClean="0"/>
              <a:t>indipendenti </a:t>
            </a:r>
            <a:r>
              <a:rPr lang="it-IT" i="1" dirty="0"/>
              <a:t>della riforma, l'Istituto nazionale della previdenza </a:t>
            </a:r>
            <a:r>
              <a:rPr lang="it-IT" i="1" dirty="0" smtClean="0"/>
              <a:t> sociale </a:t>
            </a:r>
            <a:r>
              <a:rPr lang="it-IT" i="1" dirty="0"/>
              <a:t>(INPS) e l'ISTAT organizzano delle banche dati informatizzate </a:t>
            </a:r>
            <a:r>
              <a:rPr lang="it-IT" i="1" dirty="0" smtClean="0"/>
              <a:t> anonime</a:t>
            </a:r>
            <a:r>
              <a:rPr lang="it-IT" i="1" dirty="0"/>
              <a:t>, rendendole disponibili, a scopo di ricerca scientifica, a </a:t>
            </a:r>
            <a:r>
              <a:rPr lang="it-IT" i="1" dirty="0" smtClean="0"/>
              <a:t> gruppi </a:t>
            </a:r>
            <a:r>
              <a:rPr lang="it-IT" i="1" dirty="0"/>
              <a:t>di ricerca collegati a </a:t>
            </a:r>
            <a:r>
              <a:rPr lang="it-IT" i="1" dirty="0" smtClean="0"/>
              <a:t>università, </a:t>
            </a:r>
            <a:r>
              <a:rPr lang="it-IT" i="1" dirty="0"/>
              <a:t>enti di ricerca o enti che </a:t>
            </a:r>
            <a:r>
              <a:rPr lang="it-IT" i="1" dirty="0" smtClean="0"/>
              <a:t> hanno </a:t>
            </a:r>
            <a:r>
              <a:rPr lang="it-IT" i="1" dirty="0"/>
              <a:t>anche </a:t>
            </a:r>
            <a:r>
              <a:rPr lang="it-IT" i="1" dirty="0" smtClean="0"/>
              <a:t>finalità </a:t>
            </a:r>
            <a:r>
              <a:rPr lang="it-IT" i="1" dirty="0"/>
              <a:t>di ricerca italiani ed esteri. </a:t>
            </a:r>
          </a:p>
        </p:txBody>
      </p:sp>
    </p:spTree>
    <p:extLst>
      <p:ext uri="{BB962C8B-B14F-4D97-AF65-F5344CB8AC3E}">
        <p14:creationId xmlns:p14="http://schemas.microsoft.com/office/powerpoint/2010/main" val="2191504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/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tangolo 9"/>
          <p:cNvSpPr/>
          <p:nvPr/>
        </p:nvSpPr>
        <p:spPr bwMode="auto">
          <a:xfrm>
            <a:off x="684213" y="1330325"/>
            <a:ext cx="2759075" cy="47625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99060" tIns="49530" rIns="99060" bIns="49530" spcCol="1270" anchor="ctr"/>
          <a:lstStyle/>
          <a:p>
            <a:pPr algn="ctr" defTabSz="1155700">
              <a:lnSpc>
                <a:spcPct val="90000"/>
              </a:lnSpc>
              <a:spcAft>
                <a:spcPct val="35000"/>
              </a:spcAft>
              <a:defRPr/>
            </a:pPr>
            <a:r>
              <a:rPr lang="it-IT" sz="2600" b="1" dirty="0" smtClean="0"/>
              <a:t>Fase 2</a:t>
            </a:r>
            <a:endParaRPr lang="it-IT" sz="2600" u="sng" dirty="0"/>
          </a:p>
        </p:txBody>
      </p:sp>
      <p:sp>
        <p:nvSpPr>
          <p:cNvPr id="8196" name="Text Box 6"/>
          <p:cNvSpPr txBox="1">
            <a:spLocks noChangeArrowheads="1"/>
          </p:cNvSpPr>
          <p:nvPr/>
        </p:nvSpPr>
        <p:spPr bwMode="auto">
          <a:xfrm>
            <a:off x="468313" y="260648"/>
            <a:ext cx="647995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it-IT" b="1" dirty="0" smtClean="0">
                <a:solidFill>
                  <a:srgbClr val="FF6600"/>
                </a:solidFill>
              </a:rPr>
              <a:t>I livelli essenziali delle prestazioni </a:t>
            </a:r>
            <a:r>
              <a:rPr lang="it-IT" dirty="0" smtClean="0">
                <a:solidFill>
                  <a:srgbClr val="FF6600"/>
                </a:solidFill>
              </a:rPr>
              <a:t> </a:t>
            </a:r>
            <a:endParaRPr lang="it-IT" dirty="0">
              <a:solidFill>
                <a:srgbClr val="FF6600"/>
              </a:solidFill>
            </a:endParaRPr>
          </a:p>
        </p:txBody>
      </p:sp>
      <p:sp>
        <p:nvSpPr>
          <p:cNvPr id="2" name="Rettangolo 1"/>
          <p:cNvSpPr/>
          <p:nvPr/>
        </p:nvSpPr>
        <p:spPr>
          <a:xfrm>
            <a:off x="345945" y="1568450"/>
            <a:ext cx="8208143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it-IT" dirty="0"/>
          </a:p>
          <a:p>
            <a:r>
              <a:rPr lang="it-IT" b="1" dirty="0" smtClean="0">
                <a:solidFill>
                  <a:srgbClr val="FF6600"/>
                </a:solidFill>
              </a:rPr>
              <a:t>Comma 35</a:t>
            </a:r>
            <a:r>
              <a:rPr lang="it-IT" dirty="0">
                <a:solidFill>
                  <a:srgbClr val="FF6600"/>
                </a:solidFill>
              </a:rPr>
              <a:t>. </a:t>
            </a:r>
            <a:r>
              <a:rPr lang="it-IT" i="1" dirty="0"/>
              <a:t>Entro il 30 giugno 2013 l'INPS predispone e mette a </a:t>
            </a:r>
            <a:r>
              <a:rPr lang="it-IT" i="1" dirty="0" smtClean="0"/>
              <a:t> disposizione </a:t>
            </a:r>
            <a:r>
              <a:rPr lang="it-IT" i="1" dirty="0"/>
              <a:t>dei servizi competenti di cui all'articolo 1, comma 2, </a:t>
            </a:r>
            <a:r>
              <a:rPr lang="it-IT" i="1" dirty="0" smtClean="0"/>
              <a:t> lettera </a:t>
            </a:r>
            <a:r>
              <a:rPr lang="it-IT" i="1" dirty="0"/>
              <a:t>g), del decreto legislativo 21 aprile 2000, n. 181, e </a:t>
            </a:r>
            <a:r>
              <a:rPr lang="it-IT" i="1" dirty="0" smtClean="0"/>
              <a:t> successive </a:t>
            </a:r>
            <a:r>
              <a:rPr lang="it-IT" i="1" dirty="0"/>
              <a:t>modificazioni, una banca dati telematica contenente i dati </a:t>
            </a:r>
            <a:r>
              <a:rPr lang="it-IT" i="1" dirty="0" smtClean="0"/>
              <a:t> individuali </a:t>
            </a:r>
            <a:r>
              <a:rPr lang="it-IT" i="1" dirty="0"/>
              <a:t>dei beneficiari di ammortizzatori sociali, con </a:t>
            </a:r>
            <a:r>
              <a:rPr lang="it-IT" i="1" dirty="0" smtClean="0"/>
              <a:t> indicazione </a:t>
            </a:r>
            <a:r>
              <a:rPr lang="it-IT" i="1" dirty="0"/>
              <a:t>dei dati anagrafici, di residenza e domicilio, e dei dati </a:t>
            </a:r>
          </a:p>
          <a:p>
            <a:r>
              <a:rPr lang="it-IT" i="1" dirty="0"/>
              <a:t>essenziali relativi al tipo di ammortizzatore sociale di cui </a:t>
            </a:r>
          </a:p>
          <a:p>
            <a:r>
              <a:rPr lang="it-IT" i="1" dirty="0"/>
              <a:t>beneficiano. </a:t>
            </a:r>
          </a:p>
        </p:txBody>
      </p:sp>
      <p:sp>
        <p:nvSpPr>
          <p:cNvPr id="3" name="Rettangolo 2"/>
          <p:cNvSpPr/>
          <p:nvPr/>
        </p:nvSpPr>
        <p:spPr>
          <a:xfrm>
            <a:off x="434419" y="4034566"/>
            <a:ext cx="8314043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b="1" dirty="0" smtClean="0">
                <a:solidFill>
                  <a:srgbClr val="FF6600"/>
                </a:solidFill>
              </a:rPr>
              <a:t>Comma 36. </a:t>
            </a:r>
            <a:r>
              <a:rPr lang="it-IT" i="1" dirty="0" smtClean="0"/>
              <a:t>Ai fini della verifica della erogazione dei servizi in misura  non inferiore ai livelli essenziali definiti ai sensi dell'articolo 3  del citato decreto legislativo n. 181 del 2000, </a:t>
            </a:r>
            <a:r>
              <a:rPr lang="it-IT" i="1" dirty="0" err="1" smtClean="0"/>
              <a:t>e'</a:t>
            </a:r>
            <a:r>
              <a:rPr lang="it-IT" i="1" dirty="0" smtClean="0"/>
              <a:t> fatto obbligo ai  servizi competenti di cui all'articolo 1, comma 2, lettera g), del  medesimo decreto legislativo, di inserire nella banca dati di cui al  comma 35, con le </a:t>
            </a:r>
            <a:r>
              <a:rPr lang="it-IT" i="1" dirty="0" err="1" smtClean="0"/>
              <a:t>modalita'</a:t>
            </a:r>
            <a:r>
              <a:rPr lang="it-IT" i="1" dirty="0" smtClean="0"/>
              <a:t> definite dall'INPS, i dati essenziali  concernenti le azioni di politica attiva e di attivazione svolte nei </a:t>
            </a:r>
          </a:p>
          <a:p>
            <a:r>
              <a:rPr lang="it-IT" i="1" dirty="0" smtClean="0"/>
              <a:t>confronti dei beneficiari di ammortizzatori sociali. </a:t>
            </a:r>
            <a:endParaRPr lang="it-IT" i="1" dirty="0"/>
          </a:p>
        </p:txBody>
      </p:sp>
      <p:sp>
        <p:nvSpPr>
          <p:cNvPr id="4" name="Rettangolo 3"/>
          <p:cNvSpPr/>
          <p:nvPr/>
        </p:nvSpPr>
        <p:spPr>
          <a:xfrm>
            <a:off x="434418" y="1160244"/>
            <a:ext cx="831404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b="1" dirty="0" smtClean="0"/>
              <a:t>Art. 4  Ulteriori disposizioni in materia di mercato del lavoro</a:t>
            </a:r>
          </a:p>
        </p:txBody>
      </p:sp>
    </p:spTree>
    <p:extLst>
      <p:ext uri="{BB962C8B-B14F-4D97-AF65-F5344CB8AC3E}">
        <p14:creationId xmlns:p14="http://schemas.microsoft.com/office/powerpoint/2010/main" val="3027690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it-IT" dirty="0"/>
              <a:t>Staff di </a:t>
            </a:r>
            <a:r>
              <a:rPr lang="it-IT" b="1" dirty="0">
                <a:solidFill>
                  <a:srgbClr val="FF6600"/>
                </a:solidFill>
              </a:rPr>
              <a:t>S</a:t>
            </a:r>
            <a:r>
              <a:rPr lang="it-IT" dirty="0"/>
              <a:t>tatistica </a:t>
            </a:r>
            <a:r>
              <a:rPr lang="it-IT" b="1" dirty="0">
                <a:solidFill>
                  <a:srgbClr val="FF6600"/>
                </a:solidFill>
              </a:rPr>
              <a:t>S</a:t>
            </a:r>
            <a:r>
              <a:rPr lang="it-IT" dirty="0"/>
              <a:t>tudi e </a:t>
            </a:r>
            <a:r>
              <a:rPr lang="it-IT" b="1" dirty="0">
                <a:solidFill>
                  <a:srgbClr val="FF6600"/>
                </a:solidFill>
              </a:rPr>
              <a:t>R</a:t>
            </a:r>
            <a:r>
              <a:rPr lang="it-IT" dirty="0"/>
              <a:t>icerche sul </a:t>
            </a:r>
            <a:r>
              <a:rPr lang="it-IT" b="1" dirty="0">
                <a:solidFill>
                  <a:srgbClr val="FF6600"/>
                </a:solidFill>
              </a:rPr>
              <a:t>M</a:t>
            </a:r>
            <a:r>
              <a:rPr lang="it-IT" dirty="0"/>
              <a:t>ercato del </a:t>
            </a:r>
            <a:r>
              <a:rPr lang="it-IT" b="1" dirty="0">
                <a:solidFill>
                  <a:srgbClr val="FF6600"/>
                </a:solidFill>
              </a:rPr>
              <a:t>L</a:t>
            </a:r>
            <a:r>
              <a:rPr lang="it-IT" dirty="0"/>
              <a:t>avoro - </a:t>
            </a:r>
            <a:r>
              <a:rPr lang="it-IT" b="1" i="1" dirty="0" err="1">
                <a:solidFill>
                  <a:srgbClr val="FF6600"/>
                </a:solidFill>
              </a:rPr>
              <a:t>SSRM</a:t>
            </a:r>
            <a:r>
              <a:rPr lang="it-IT" i="1" dirty="0" err="1"/>
              <a:t>d</a:t>
            </a:r>
            <a:r>
              <a:rPr lang="it-IT" b="1" i="1" dirty="0" err="1">
                <a:solidFill>
                  <a:srgbClr val="FF6600"/>
                </a:solidFill>
              </a:rPr>
              <a:t>L</a:t>
            </a:r>
            <a:r>
              <a:rPr lang="it-IT" sz="1400" dirty="0">
                <a:latin typeface="Arial" charset="0"/>
              </a:rPr>
              <a:t> </a:t>
            </a: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467544" y="268287"/>
            <a:ext cx="6551612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it-IT" sz="36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Contenuti </a:t>
            </a:r>
            <a:r>
              <a:rPr lang="it-IT" sz="2000" b="1" dirty="0" smtClean="0">
                <a:solidFill>
                  <a:srgbClr val="FF6600"/>
                </a:solidFill>
                <a:latin typeface="Century Gothic" pitchFamily="34" charset="0"/>
              </a:rPr>
              <a:t> </a:t>
            </a:r>
            <a:endParaRPr lang="it-IT" sz="2000" b="1" dirty="0">
              <a:solidFill>
                <a:srgbClr val="FF6600"/>
              </a:solidFill>
              <a:latin typeface="Century Gothic" pitchFamily="34" charset="0"/>
            </a:endParaRPr>
          </a:p>
        </p:txBody>
      </p:sp>
      <p:sp>
        <p:nvSpPr>
          <p:cNvPr id="2" name="CasellaDiTesto 1"/>
          <p:cNvSpPr txBox="1"/>
          <p:nvPr/>
        </p:nvSpPr>
        <p:spPr>
          <a:xfrm>
            <a:off x="467544" y="1556792"/>
            <a:ext cx="81369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Presentazione del seminario: i diversi contributi</a:t>
            </a:r>
            <a:r>
              <a:rPr lang="it-IT" sz="2800" dirty="0" smtClean="0">
                <a:solidFill>
                  <a:srgbClr val="FF6600"/>
                </a:solidFill>
              </a:rPr>
              <a:t> </a:t>
            </a:r>
            <a:endParaRPr lang="it-IT" sz="2800" dirty="0">
              <a:solidFill>
                <a:srgbClr val="FF6600"/>
              </a:solidFill>
            </a:endParaRPr>
          </a:p>
        </p:txBody>
      </p:sp>
      <p:sp>
        <p:nvSpPr>
          <p:cNvPr id="3" name="CasellaDiTesto 2"/>
          <p:cNvSpPr txBox="1"/>
          <p:nvPr/>
        </p:nvSpPr>
        <p:spPr>
          <a:xfrm>
            <a:off x="467544" y="2780928"/>
            <a:ext cx="748883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dirty="0" smtClean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valutazione istituzionale delle politiche del lavoro. Le principali esperienze europee: Regno Unito, Francia, Germania. </a:t>
            </a:r>
            <a:endParaRPr lang="it-IT" sz="2800" b="1" dirty="0">
              <a:solidFill>
                <a:schemeClr val="bg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467544" y="4581128"/>
            <a:ext cx="784887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dirty="0" smtClean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 monitoraggio e la valutazione in Italia: normative, basi dati e sperimentazioni in atto </a:t>
            </a:r>
            <a:endParaRPr lang="it-IT" sz="2800" b="1" dirty="0">
              <a:solidFill>
                <a:schemeClr val="bg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98900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dt" sz="quarter" idx="4294967295"/>
          </p:nvPr>
        </p:nvSpPr>
        <p:spPr>
          <a:xfrm>
            <a:off x="457200" y="6381750"/>
            <a:ext cx="8218488" cy="3397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it-IT"/>
              <a:t>Staff di </a:t>
            </a:r>
            <a:r>
              <a:rPr lang="it-IT" b="1">
                <a:solidFill>
                  <a:srgbClr val="FF6600"/>
                </a:solidFill>
              </a:rPr>
              <a:t>S</a:t>
            </a:r>
            <a:r>
              <a:rPr lang="it-IT"/>
              <a:t>tatistica </a:t>
            </a:r>
            <a:r>
              <a:rPr lang="it-IT" b="1">
                <a:solidFill>
                  <a:srgbClr val="FF6600"/>
                </a:solidFill>
              </a:rPr>
              <a:t>S</a:t>
            </a:r>
            <a:r>
              <a:rPr lang="it-IT"/>
              <a:t>tudi e </a:t>
            </a:r>
            <a:r>
              <a:rPr lang="it-IT" b="1">
                <a:solidFill>
                  <a:srgbClr val="FF6600"/>
                </a:solidFill>
              </a:rPr>
              <a:t>R</a:t>
            </a:r>
            <a:r>
              <a:rPr lang="it-IT"/>
              <a:t>icerche sul </a:t>
            </a:r>
            <a:r>
              <a:rPr lang="it-IT" b="1">
                <a:solidFill>
                  <a:srgbClr val="FF6600"/>
                </a:solidFill>
              </a:rPr>
              <a:t>M</a:t>
            </a:r>
            <a:r>
              <a:rPr lang="it-IT"/>
              <a:t>ercato del </a:t>
            </a:r>
            <a:r>
              <a:rPr lang="it-IT" b="1">
                <a:solidFill>
                  <a:srgbClr val="FF6600"/>
                </a:solidFill>
              </a:rPr>
              <a:t>L</a:t>
            </a:r>
            <a:r>
              <a:rPr lang="it-IT"/>
              <a:t>avoro - </a:t>
            </a:r>
            <a:r>
              <a:rPr lang="it-IT" b="1" i="1">
                <a:solidFill>
                  <a:srgbClr val="FF6600"/>
                </a:solidFill>
              </a:rPr>
              <a:t>SSRM</a:t>
            </a:r>
            <a:r>
              <a:rPr lang="it-IT" i="1"/>
              <a:t>d</a:t>
            </a:r>
            <a:r>
              <a:rPr lang="it-IT" b="1" i="1">
                <a:solidFill>
                  <a:srgbClr val="FF6600"/>
                </a:solidFill>
              </a:rPr>
              <a:t>L</a:t>
            </a:r>
            <a:r>
              <a:rPr lang="it-IT" sz="1400">
                <a:latin typeface="Arial" charset="0"/>
              </a:rPr>
              <a:t> </a:t>
            </a:r>
          </a:p>
        </p:txBody>
      </p:sp>
      <p:sp>
        <p:nvSpPr>
          <p:cNvPr id="5124" name="Rectangle 3"/>
          <p:cNvSpPr>
            <a:spLocks noChangeArrowheads="1"/>
          </p:cNvSpPr>
          <p:nvPr/>
        </p:nvSpPr>
        <p:spPr bwMode="auto">
          <a:xfrm>
            <a:off x="468313" y="260350"/>
            <a:ext cx="6551612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it-IT" b="1" dirty="0">
                <a:solidFill>
                  <a:srgbClr val="FF6600"/>
                </a:solidFill>
                <a:latin typeface="Century Gothic" pitchFamily="34" charset="0"/>
                <a:cs typeface="+mn-cs"/>
              </a:rPr>
              <a:t>L’uso delle fonti statistiche ed amministrative a </a:t>
            </a:r>
            <a:endParaRPr lang="it-IT" b="1" dirty="0" smtClean="0">
              <a:solidFill>
                <a:srgbClr val="FF6600"/>
              </a:solidFill>
              <a:latin typeface="Century Gothic" pitchFamily="34" charset="0"/>
              <a:cs typeface="+mn-cs"/>
            </a:endParaRPr>
          </a:p>
          <a:p>
            <a:pPr>
              <a:defRPr/>
            </a:pPr>
            <a:r>
              <a:rPr lang="it-IT" b="1" dirty="0" smtClean="0">
                <a:solidFill>
                  <a:srgbClr val="FF6600"/>
                </a:solidFill>
                <a:latin typeface="Century Gothic" pitchFamily="34" charset="0"/>
                <a:cs typeface="+mn-cs"/>
              </a:rPr>
              <a:t>supporto </a:t>
            </a:r>
            <a:r>
              <a:rPr lang="it-IT" b="1" dirty="0">
                <a:solidFill>
                  <a:srgbClr val="FF6600"/>
                </a:solidFill>
                <a:latin typeface="Century Gothic" pitchFamily="34" charset="0"/>
                <a:cs typeface="+mn-cs"/>
              </a:rPr>
              <a:t>del processo </a:t>
            </a:r>
            <a:r>
              <a:rPr lang="it-IT" b="1" dirty="0" smtClean="0">
                <a:solidFill>
                  <a:srgbClr val="FF6600"/>
                </a:solidFill>
                <a:latin typeface="Century Gothic" pitchFamily="34" charset="0"/>
                <a:cs typeface="+mn-cs"/>
              </a:rPr>
              <a:t>decisionale: il quadro nazionale </a:t>
            </a:r>
            <a:endParaRPr lang="it-IT" b="1" dirty="0">
              <a:solidFill>
                <a:srgbClr val="FF6600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2" name="Rettangolo 1"/>
          <p:cNvSpPr/>
          <p:nvPr/>
        </p:nvSpPr>
        <p:spPr>
          <a:xfrm>
            <a:off x="577270" y="1397675"/>
            <a:ext cx="773914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itchFamily="2" charset="2"/>
              <a:buChar char="q"/>
            </a:pPr>
            <a:r>
              <a:rPr lang="it-IT" dirty="0" smtClean="0"/>
              <a:t>La </a:t>
            </a:r>
            <a:r>
              <a:rPr lang="it-IT" b="1" dirty="0" smtClean="0"/>
              <a:t>Legge 92/ 2012 </a:t>
            </a:r>
            <a:r>
              <a:rPr lang="it-IT" dirty="0" smtClean="0"/>
              <a:t>introduce</a:t>
            </a:r>
            <a:r>
              <a:rPr lang="it-IT" dirty="0" smtClean="0"/>
              <a:t>, </a:t>
            </a:r>
            <a:r>
              <a:rPr lang="it-IT" dirty="0" smtClean="0"/>
              <a:t>una </a:t>
            </a:r>
            <a:r>
              <a:rPr lang="it-IT" dirty="0" smtClean="0"/>
              <a:t>serie di importanti riferimenti per lo sviluppo di un sistema di monitoraggio e valutazione delle politiche per il lavoro. In sintesi : </a:t>
            </a:r>
            <a:endParaRPr lang="it-IT" dirty="0"/>
          </a:p>
        </p:txBody>
      </p:sp>
      <p:sp>
        <p:nvSpPr>
          <p:cNvPr id="3" name="Rettangolo 2"/>
          <p:cNvSpPr/>
          <p:nvPr/>
        </p:nvSpPr>
        <p:spPr>
          <a:xfrm>
            <a:off x="539552" y="2564904"/>
            <a:ext cx="777686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itchFamily="2" charset="2"/>
              <a:buChar char="q"/>
            </a:pPr>
            <a:r>
              <a:rPr lang="it-IT" dirty="0"/>
              <a:t>Viene istituito presso il </a:t>
            </a:r>
            <a:r>
              <a:rPr lang="it-IT" b="1" dirty="0"/>
              <a:t>Ministero del lavoro e delle politiche sociali</a:t>
            </a:r>
            <a:r>
              <a:rPr lang="it-IT" dirty="0"/>
              <a:t>, in collaborazione con le altre istituzioni competenti, un </a:t>
            </a:r>
            <a:r>
              <a:rPr lang="it-IT" b="1" i="1" dirty="0"/>
              <a:t>sistema permanente di monitoraggio e valutazione</a:t>
            </a:r>
            <a:r>
              <a:rPr lang="it-IT" dirty="0"/>
              <a:t>  basato su dati forniti dall'Istituto nazionale di statistica (</a:t>
            </a:r>
            <a:r>
              <a:rPr lang="it-IT" b="1" dirty="0"/>
              <a:t>ISTAT</a:t>
            </a:r>
            <a:r>
              <a:rPr lang="it-IT" dirty="0"/>
              <a:t>) e da altri soggetti del Sistema statistico nazionale (</a:t>
            </a:r>
            <a:r>
              <a:rPr lang="it-IT" b="1" dirty="0" err="1"/>
              <a:t>Sistan</a:t>
            </a:r>
            <a:r>
              <a:rPr lang="it-IT" dirty="0" smtClean="0"/>
              <a:t>) tra cui </a:t>
            </a:r>
            <a:r>
              <a:rPr lang="it-IT" b="1" dirty="0" smtClean="0"/>
              <a:t>INPS</a:t>
            </a:r>
            <a:r>
              <a:rPr lang="it-IT" dirty="0" smtClean="0"/>
              <a:t> (Istituto Nazionale di Previdenza sociale) l’ </a:t>
            </a:r>
            <a:r>
              <a:rPr lang="it-IT" dirty="0"/>
              <a:t>L’INAIL, </a:t>
            </a:r>
            <a:r>
              <a:rPr lang="it-IT" dirty="0" smtClean="0"/>
              <a:t>(Istituto </a:t>
            </a:r>
            <a:r>
              <a:rPr lang="it-IT" dirty="0"/>
              <a:t>Nazionale Assicurazione contro gli Infortuni sul </a:t>
            </a:r>
            <a:r>
              <a:rPr lang="it-IT" dirty="0" smtClean="0"/>
              <a:t>Lavoro). ISFOL ed Italia Lavoro.</a:t>
            </a:r>
            <a:endParaRPr lang="it-IT" dirty="0"/>
          </a:p>
          <a:p>
            <a:pPr marL="285750" indent="-285750" algn="just">
              <a:buFont typeface="Arial" pitchFamily="34" charset="0"/>
              <a:buChar char="•"/>
            </a:pPr>
            <a:endParaRPr lang="it-IT" dirty="0"/>
          </a:p>
          <a:p>
            <a:pPr marL="285750" indent="-285750" algn="just">
              <a:buFont typeface="Wingdings" pitchFamily="2" charset="2"/>
              <a:buChar char="q"/>
            </a:pPr>
            <a:r>
              <a:rPr lang="it-IT" dirty="0" smtClean="0"/>
              <a:t>L’obbiettivo </a:t>
            </a:r>
            <a:r>
              <a:rPr lang="it-IT" dirty="0"/>
              <a:t>è quello di monitorare lo stato di attuazione  degli interventi e delle misure introdotte dalla legge e di </a:t>
            </a:r>
            <a:r>
              <a:rPr lang="it-IT" i="1" dirty="0"/>
              <a:t>verificare gli effetti sull’efficienza del mercato del lavoro e sui livelli di occupabilità dei lavoratori ed in particolare delle donne</a:t>
            </a:r>
            <a:r>
              <a:rPr lang="it-IT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887850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dt" sz="quarter" idx="4294967295"/>
          </p:nvPr>
        </p:nvSpPr>
        <p:spPr>
          <a:xfrm>
            <a:off x="457200" y="6381750"/>
            <a:ext cx="8218488" cy="339725"/>
          </a:xfrm>
          <a:prstGeom prst="rect">
            <a:avLst/>
          </a:prstGeom>
        </p:spPr>
        <p:txBody>
          <a:bodyPr/>
          <a:lstStyle/>
          <a:p>
            <a:pPr algn="just">
              <a:defRPr/>
            </a:pPr>
            <a:r>
              <a:rPr lang="it-IT" dirty="0"/>
              <a:t>Staff di </a:t>
            </a:r>
            <a:r>
              <a:rPr lang="it-IT" b="1" dirty="0">
                <a:solidFill>
                  <a:srgbClr val="FF6600"/>
                </a:solidFill>
              </a:rPr>
              <a:t>S</a:t>
            </a:r>
            <a:r>
              <a:rPr lang="it-IT" dirty="0"/>
              <a:t>tatistica </a:t>
            </a:r>
            <a:r>
              <a:rPr lang="it-IT" b="1" dirty="0">
                <a:solidFill>
                  <a:srgbClr val="FF6600"/>
                </a:solidFill>
              </a:rPr>
              <a:t>S</a:t>
            </a:r>
            <a:r>
              <a:rPr lang="it-IT" dirty="0"/>
              <a:t>tudi e </a:t>
            </a:r>
            <a:r>
              <a:rPr lang="it-IT" b="1" dirty="0">
                <a:solidFill>
                  <a:srgbClr val="FF6600"/>
                </a:solidFill>
              </a:rPr>
              <a:t>R</a:t>
            </a:r>
            <a:r>
              <a:rPr lang="it-IT" dirty="0"/>
              <a:t>icerche sul </a:t>
            </a:r>
            <a:r>
              <a:rPr lang="it-IT" b="1" dirty="0">
                <a:solidFill>
                  <a:srgbClr val="FF6600"/>
                </a:solidFill>
              </a:rPr>
              <a:t>M</a:t>
            </a:r>
            <a:r>
              <a:rPr lang="it-IT" dirty="0"/>
              <a:t>ercato del </a:t>
            </a:r>
            <a:r>
              <a:rPr lang="it-IT" b="1" dirty="0">
                <a:solidFill>
                  <a:srgbClr val="FF6600"/>
                </a:solidFill>
              </a:rPr>
              <a:t>L</a:t>
            </a:r>
            <a:r>
              <a:rPr lang="it-IT" dirty="0"/>
              <a:t>avoro - </a:t>
            </a:r>
            <a:r>
              <a:rPr lang="it-IT" b="1" i="1" dirty="0" err="1">
                <a:solidFill>
                  <a:srgbClr val="FF6600"/>
                </a:solidFill>
              </a:rPr>
              <a:t>SSRM</a:t>
            </a:r>
            <a:r>
              <a:rPr lang="it-IT" i="1" dirty="0" err="1"/>
              <a:t>d</a:t>
            </a:r>
            <a:r>
              <a:rPr lang="it-IT" b="1" i="1" dirty="0" err="1">
                <a:solidFill>
                  <a:srgbClr val="FF6600"/>
                </a:solidFill>
              </a:rPr>
              <a:t>L</a:t>
            </a:r>
            <a:r>
              <a:rPr lang="it-IT" sz="1400" dirty="0">
                <a:latin typeface="Arial" charset="0"/>
              </a:rPr>
              <a:t> </a:t>
            </a:r>
          </a:p>
        </p:txBody>
      </p:sp>
      <p:sp>
        <p:nvSpPr>
          <p:cNvPr id="5124" name="Rectangle 3"/>
          <p:cNvSpPr>
            <a:spLocks noChangeArrowheads="1"/>
          </p:cNvSpPr>
          <p:nvPr/>
        </p:nvSpPr>
        <p:spPr bwMode="auto">
          <a:xfrm>
            <a:off x="468313" y="260350"/>
            <a:ext cx="6551612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it-IT" b="1" dirty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L’uso delle fonti statistiche ed amministrative a </a:t>
            </a:r>
            <a:endParaRPr lang="it-IT" b="1" dirty="0" smtClean="0">
              <a:solidFill>
                <a:srgbClr val="FF6600"/>
              </a:solidFill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it-IT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supporto </a:t>
            </a:r>
            <a:r>
              <a:rPr lang="it-IT" b="1" dirty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del processo </a:t>
            </a:r>
            <a:r>
              <a:rPr lang="it-IT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decisionale: il quadro nazionale </a:t>
            </a:r>
            <a:endParaRPr lang="it-IT" b="1" dirty="0">
              <a:solidFill>
                <a:srgbClr val="FF66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ttangolo 1"/>
          <p:cNvSpPr/>
          <p:nvPr/>
        </p:nvSpPr>
        <p:spPr>
          <a:xfrm>
            <a:off x="413424" y="1484784"/>
            <a:ext cx="8280151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itchFamily="2" charset="2"/>
              <a:buChar char="q"/>
            </a:pPr>
            <a:r>
              <a:rPr lang="it-IT" dirty="0"/>
              <a:t>Operativamente il legislatore intende assicurare, con cadenza almeno annuale, rapporti sullo stato di </a:t>
            </a:r>
            <a:r>
              <a:rPr lang="it-IT" b="1" dirty="0"/>
              <a:t>attuazione delle singole misure</a:t>
            </a:r>
            <a:r>
              <a:rPr lang="it-IT" dirty="0"/>
              <a:t>, sulle </a:t>
            </a:r>
            <a:r>
              <a:rPr lang="it-IT" b="1" dirty="0"/>
              <a:t>conseguenze in termini microeconomici e macroeconomici</a:t>
            </a:r>
            <a:r>
              <a:rPr lang="it-IT" dirty="0"/>
              <a:t>, nonché  sul grado di </a:t>
            </a:r>
            <a:r>
              <a:rPr lang="it-IT" b="1" dirty="0"/>
              <a:t>effettivo conseguimento delle finalità della legge</a:t>
            </a:r>
            <a:r>
              <a:rPr lang="it-IT" dirty="0"/>
              <a:t>. Dagli esiti del monitoraggio e della valutazione sono desunti elementi per l'implementazione della riforma e per eventuali correzioni delle misure e degli interventi introdotti. </a:t>
            </a:r>
          </a:p>
        </p:txBody>
      </p:sp>
      <p:sp>
        <p:nvSpPr>
          <p:cNvPr id="3" name="Rettangolo 2"/>
          <p:cNvSpPr/>
          <p:nvPr/>
        </p:nvSpPr>
        <p:spPr>
          <a:xfrm>
            <a:off x="468313" y="3789040"/>
            <a:ext cx="8280151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buFont typeface="Wingdings" pitchFamily="2" charset="2"/>
              <a:buChar char="q"/>
            </a:pPr>
            <a:r>
              <a:rPr lang="it-IT" dirty="0"/>
              <a:t>Per assicurare il monitoraggio e la valutazione indipendenti della riforma, l'Istituto nazionale della previdenza sociale (INPS) e l'ISTAT organizzano delle </a:t>
            </a:r>
            <a:r>
              <a:rPr lang="it-IT" b="1" dirty="0"/>
              <a:t>banche dati informatizzate anonime</a:t>
            </a:r>
            <a:r>
              <a:rPr lang="it-IT" dirty="0"/>
              <a:t>, rendendole disponibili, a scopo di ricerca scientifica, a gruppi di ricerca collegati a università, enti di ricerca o enti che hanno anche finalità di ricerca italiani ed esteri. I risultati delle ricerche condotte mediante l'utilizzo delle banche dati sono resi pubblici e comunicati al Ministero del lavoro e delle politiche sociali. </a:t>
            </a:r>
          </a:p>
        </p:txBody>
      </p:sp>
    </p:spTree>
    <p:extLst>
      <p:ext uri="{BB962C8B-B14F-4D97-AF65-F5344CB8AC3E}">
        <p14:creationId xmlns:p14="http://schemas.microsoft.com/office/powerpoint/2010/main" val="2796054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dt" sz="quarter" idx="4294967295"/>
          </p:nvPr>
        </p:nvSpPr>
        <p:spPr>
          <a:xfrm>
            <a:off x="457200" y="6381750"/>
            <a:ext cx="8218488" cy="3397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it-IT"/>
              <a:t>Staff di </a:t>
            </a:r>
            <a:r>
              <a:rPr lang="it-IT" b="1">
                <a:solidFill>
                  <a:srgbClr val="FF6600"/>
                </a:solidFill>
              </a:rPr>
              <a:t>S</a:t>
            </a:r>
            <a:r>
              <a:rPr lang="it-IT"/>
              <a:t>tatistica </a:t>
            </a:r>
            <a:r>
              <a:rPr lang="it-IT" b="1">
                <a:solidFill>
                  <a:srgbClr val="FF6600"/>
                </a:solidFill>
              </a:rPr>
              <a:t>S</a:t>
            </a:r>
            <a:r>
              <a:rPr lang="it-IT"/>
              <a:t>tudi e </a:t>
            </a:r>
            <a:r>
              <a:rPr lang="it-IT" b="1">
                <a:solidFill>
                  <a:srgbClr val="FF6600"/>
                </a:solidFill>
              </a:rPr>
              <a:t>R</a:t>
            </a:r>
            <a:r>
              <a:rPr lang="it-IT"/>
              <a:t>icerche sul </a:t>
            </a:r>
            <a:r>
              <a:rPr lang="it-IT" b="1">
                <a:solidFill>
                  <a:srgbClr val="FF6600"/>
                </a:solidFill>
              </a:rPr>
              <a:t>M</a:t>
            </a:r>
            <a:r>
              <a:rPr lang="it-IT"/>
              <a:t>ercato del </a:t>
            </a:r>
            <a:r>
              <a:rPr lang="it-IT" b="1">
                <a:solidFill>
                  <a:srgbClr val="FF6600"/>
                </a:solidFill>
              </a:rPr>
              <a:t>L</a:t>
            </a:r>
            <a:r>
              <a:rPr lang="it-IT"/>
              <a:t>avoro - </a:t>
            </a:r>
            <a:r>
              <a:rPr lang="it-IT" b="1" i="1">
                <a:solidFill>
                  <a:srgbClr val="FF6600"/>
                </a:solidFill>
              </a:rPr>
              <a:t>SSRM</a:t>
            </a:r>
            <a:r>
              <a:rPr lang="it-IT" i="1"/>
              <a:t>d</a:t>
            </a:r>
            <a:r>
              <a:rPr lang="it-IT" b="1" i="1">
                <a:solidFill>
                  <a:srgbClr val="FF6600"/>
                </a:solidFill>
              </a:rPr>
              <a:t>L</a:t>
            </a:r>
            <a:r>
              <a:rPr lang="it-IT" sz="1400">
                <a:latin typeface="Arial" charset="0"/>
              </a:rPr>
              <a:t> </a:t>
            </a:r>
          </a:p>
        </p:txBody>
      </p:sp>
      <p:sp>
        <p:nvSpPr>
          <p:cNvPr id="5124" name="Rectangle 3"/>
          <p:cNvSpPr>
            <a:spLocks noChangeArrowheads="1"/>
          </p:cNvSpPr>
          <p:nvPr/>
        </p:nvSpPr>
        <p:spPr bwMode="auto">
          <a:xfrm>
            <a:off x="468313" y="260350"/>
            <a:ext cx="6551612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it-IT" b="1" dirty="0">
                <a:solidFill>
                  <a:srgbClr val="FF6600"/>
                </a:solidFill>
                <a:latin typeface="Arial "/>
                <a:cs typeface="+mn-cs"/>
              </a:rPr>
              <a:t>L’uso delle fonti statistiche ed amministrative a </a:t>
            </a:r>
            <a:endParaRPr lang="it-IT" b="1" dirty="0" smtClean="0">
              <a:solidFill>
                <a:srgbClr val="FF6600"/>
              </a:solidFill>
              <a:latin typeface="Arial "/>
              <a:cs typeface="+mn-cs"/>
            </a:endParaRPr>
          </a:p>
          <a:p>
            <a:pPr>
              <a:defRPr/>
            </a:pPr>
            <a:r>
              <a:rPr lang="it-IT" b="1" dirty="0" smtClean="0">
                <a:solidFill>
                  <a:srgbClr val="FF6600"/>
                </a:solidFill>
                <a:latin typeface="Arial "/>
                <a:cs typeface="+mn-cs"/>
              </a:rPr>
              <a:t>supporto </a:t>
            </a:r>
            <a:r>
              <a:rPr lang="it-IT" b="1" dirty="0">
                <a:solidFill>
                  <a:srgbClr val="FF6600"/>
                </a:solidFill>
                <a:latin typeface="Arial "/>
                <a:cs typeface="+mn-cs"/>
              </a:rPr>
              <a:t>del processo </a:t>
            </a:r>
            <a:r>
              <a:rPr lang="it-IT" b="1" dirty="0" smtClean="0">
                <a:solidFill>
                  <a:srgbClr val="FF6600"/>
                </a:solidFill>
                <a:latin typeface="Arial "/>
                <a:cs typeface="+mn-cs"/>
              </a:rPr>
              <a:t>decisionale: il quadro nazionale </a:t>
            </a:r>
            <a:endParaRPr lang="it-IT" b="1" dirty="0">
              <a:solidFill>
                <a:srgbClr val="FF6600"/>
              </a:solidFill>
              <a:latin typeface="Arial "/>
              <a:cs typeface="+mn-cs"/>
            </a:endParaRPr>
          </a:p>
        </p:txBody>
      </p:sp>
      <p:sp>
        <p:nvSpPr>
          <p:cNvPr id="2" name="Rettangolo 1"/>
          <p:cNvSpPr/>
          <p:nvPr/>
        </p:nvSpPr>
        <p:spPr>
          <a:xfrm>
            <a:off x="438587" y="1916832"/>
            <a:ext cx="828092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itchFamily="2" charset="2"/>
              <a:buChar char="q"/>
            </a:pPr>
            <a:r>
              <a:rPr lang="it-IT" sz="2000" dirty="0" smtClean="0"/>
              <a:t>I  le banche dati che INPS </a:t>
            </a:r>
            <a:r>
              <a:rPr lang="it-IT" sz="2000" dirty="0"/>
              <a:t>ed ISTAT </a:t>
            </a:r>
            <a:r>
              <a:rPr lang="it-IT" sz="2000" dirty="0" smtClean="0"/>
              <a:t>devono mettere a disposizione di enti di ricerca ed università devono contenere  </a:t>
            </a:r>
            <a:r>
              <a:rPr lang="it-IT" sz="2000" dirty="0"/>
              <a:t>dati individuali anonimi, relativi ad </a:t>
            </a:r>
            <a:r>
              <a:rPr lang="it-IT" sz="2000" dirty="0" err="1"/>
              <a:t>eta'</a:t>
            </a:r>
            <a:r>
              <a:rPr lang="it-IT" sz="2000" dirty="0"/>
              <a:t>, genere, area di residenza, periodi di fruizione degli ammortizzatori sociali con relativa durata ed importi corrisposti, periodi lavorativi e retribuzione spettante, stato di disoccupazione, politiche attive e di attivazione ricevute ed eventuali altre informazioni utili ai fini dell'analisi di impatto e del monitoraggio.</a:t>
            </a:r>
          </a:p>
          <a:p>
            <a:pPr marL="285750" indent="-285750" algn="just">
              <a:buFont typeface="Wingdings" pitchFamily="2" charset="2"/>
              <a:buChar char="q"/>
            </a:pPr>
            <a:endParaRPr lang="it-IT" sz="2000" dirty="0"/>
          </a:p>
          <a:p>
            <a:pPr marL="285750" indent="-285750" algn="just">
              <a:buFont typeface="Wingdings" pitchFamily="2" charset="2"/>
              <a:buChar char="q"/>
            </a:pPr>
            <a:r>
              <a:rPr lang="it-IT" sz="2000" dirty="0"/>
              <a:t>L'attuazione delle disposizioni </a:t>
            </a:r>
            <a:r>
              <a:rPr lang="it-IT" sz="2000" dirty="0" smtClean="0"/>
              <a:t>non </a:t>
            </a:r>
            <a:r>
              <a:rPr lang="it-IT" sz="2000" dirty="0"/>
              <a:t>deve comportare nuovi o maggiori oneri a carico della finanza pubblica ed è effettuata con le risorse finanziarie, umane e strumentali previste a legislazione vigente.</a:t>
            </a:r>
          </a:p>
        </p:txBody>
      </p:sp>
    </p:spTree>
    <p:extLst>
      <p:ext uri="{BB962C8B-B14F-4D97-AF65-F5344CB8AC3E}">
        <p14:creationId xmlns:p14="http://schemas.microsoft.com/office/powerpoint/2010/main" val="233857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dt" sz="quarter" idx="4294967295"/>
          </p:nvPr>
        </p:nvSpPr>
        <p:spPr>
          <a:xfrm>
            <a:off x="457200" y="6381750"/>
            <a:ext cx="8218488" cy="3397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it-IT"/>
              <a:t>Staff di </a:t>
            </a:r>
            <a:r>
              <a:rPr lang="it-IT" b="1">
                <a:solidFill>
                  <a:srgbClr val="FF6600"/>
                </a:solidFill>
              </a:rPr>
              <a:t>S</a:t>
            </a:r>
            <a:r>
              <a:rPr lang="it-IT"/>
              <a:t>tatistica </a:t>
            </a:r>
            <a:r>
              <a:rPr lang="it-IT" b="1">
                <a:solidFill>
                  <a:srgbClr val="FF6600"/>
                </a:solidFill>
              </a:rPr>
              <a:t>S</a:t>
            </a:r>
            <a:r>
              <a:rPr lang="it-IT"/>
              <a:t>tudi e </a:t>
            </a:r>
            <a:r>
              <a:rPr lang="it-IT" b="1">
                <a:solidFill>
                  <a:srgbClr val="FF6600"/>
                </a:solidFill>
              </a:rPr>
              <a:t>R</a:t>
            </a:r>
            <a:r>
              <a:rPr lang="it-IT"/>
              <a:t>icerche sul </a:t>
            </a:r>
            <a:r>
              <a:rPr lang="it-IT" b="1">
                <a:solidFill>
                  <a:srgbClr val="FF6600"/>
                </a:solidFill>
              </a:rPr>
              <a:t>M</a:t>
            </a:r>
            <a:r>
              <a:rPr lang="it-IT"/>
              <a:t>ercato del </a:t>
            </a:r>
            <a:r>
              <a:rPr lang="it-IT" b="1">
                <a:solidFill>
                  <a:srgbClr val="FF6600"/>
                </a:solidFill>
              </a:rPr>
              <a:t>L</a:t>
            </a:r>
            <a:r>
              <a:rPr lang="it-IT"/>
              <a:t>avoro - </a:t>
            </a:r>
            <a:r>
              <a:rPr lang="it-IT" b="1" i="1">
                <a:solidFill>
                  <a:srgbClr val="FF6600"/>
                </a:solidFill>
              </a:rPr>
              <a:t>SSRM</a:t>
            </a:r>
            <a:r>
              <a:rPr lang="it-IT" i="1"/>
              <a:t>d</a:t>
            </a:r>
            <a:r>
              <a:rPr lang="it-IT" b="1" i="1">
                <a:solidFill>
                  <a:srgbClr val="FF6600"/>
                </a:solidFill>
              </a:rPr>
              <a:t>L</a:t>
            </a:r>
            <a:r>
              <a:rPr lang="it-IT" sz="1400">
                <a:latin typeface="Arial" charset="0"/>
              </a:rPr>
              <a:t> </a:t>
            </a:r>
          </a:p>
        </p:txBody>
      </p:sp>
      <p:sp>
        <p:nvSpPr>
          <p:cNvPr id="5124" name="Rectangle 3"/>
          <p:cNvSpPr>
            <a:spLocks noChangeArrowheads="1"/>
          </p:cNvSpPr>
          <p:nvPr/>
        </p:nvSpPr>
        <p:spPr bwMode="auto">
          <a:xfrm>
            <a:off x="468313" y="260350"/>
            <a:ext cx="6551612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it-IT" b="1" dirty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L’uso delle fonti statistiche ed amministrative a </a:t>
            </a:r>
            <a:endParaRPr lang="it-IT" b="1" dirty="0" smtClean="0">
              <a:solidFill>
                <a:srgbClr val="FF6600"/>
              </a:solidFill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it-IT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supporto </a:t>
            </a:r>
            <a:r>
              <a:rPr lang="it-IT" b="1" dirty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del processo </a:t>
            </a:r>
            <a:r>
              <a:rPr lang="it-IT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decisionale: </a:t>
            </a:r>
            <a:r>
              <a:rPr lang="it-IT" b="1" dirty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l</a:t>
            </a:r>
            <a:r>
              <a:rPr lang="it-IT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e basi dati</a:t>
            </a:r>
            <a:endParaRPr lang="it-IT" b="1" dirty="0">
              <a:solidFill>
                <a:srgbClr val="FF66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8313" y="1268760"/>
            <a:ext cx="8280400" cy="4392488"/>
          </a:xfrm>
          <a:noFill/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it-IT" sz="1900" dirty="0" smtClean="0">
                <a:latin typeface="Arial" pitchFamily="34" charset="0"/>
                <a:cs typeface="Arial" pitchFamily="34" charset="0"/>
              </a:rPr>
              <a:t>Attualmente </a:t>
            </a:r>
            <a:r>
              <a:rPr lang="it-IT" sz="1900" dirty="0" smtClean="0">
                <a:latin typeface="Arial" pitchFamily="34" charset="0"/>
                <a:cs typeface="Arial" pitchFamily="34" charset="0"/>
              </a:rPr>
              <a:t>le </a:t>
            </a:r>
            <a:r>
              <a:rPr lang="it-IT" sz="19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fonti amministrative </a:t>
            </a:r>
            <a:r>
              <a:rPr lang="it-IT" sz="1900" dirty="0" smtClean="0">
                <a:latin typeface="Arial" pitchFamily="34" charset="0"/>
                <a:cs typeface="Arial" pitchFamily="34" charset="0"/>
              </a:rPr>
              <a:t>disponibili </a:t>
            </a:r>
            <a:r>
              <a:rPr lang="it-IT" sz="1900" dirty="0">
                <a:latin typeface="Arial" pitchFamily="34" charset="0"/>
                <a:cs typeface="Arial" pitchFamily="34" charset="0"/>
              </a:rPr>
              <a:t>(ossia già trasformate in archivi statistici) </a:t>
            </a:r>
            <a:r>
              <a:rPr lang="it-IT" sz="1900" dirty="0" smtClean="0">
                <a:latin typeface="Arial" pitchFamily="34" charset="0"/>
                <a:cs typeface="Arial" pitchFamily="34" charset="0"/>
              </a:rPr>
              <a:t>sono le seguenti: </a:t>
            </a:r>
            <a:br>
              <a:rPr lang="it-IT" sz="1900" dirty="0" smtClean="0">
                <a:latin typeface="Arial" pitchFamily="34" charset="0"/>
                <a:cs typeface="Arial" pitchFamily="34" charset="0"/>
              </a:rPr>
            </a:br>
            <a:r>
              <a:rPr lang="it-IT" sz="19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it-IT" sz="1900" b="1" dirty="0" smtClean="0">
                <a:latin typeface="Arial" pitchFamily="34" charset="0"/>
                <a:cs typeface="Arial" pitchFamily="34" charset="0"/>
              </a:rPr>
            </a:br>
            <a:r>
              <a:rPr lang="it-IT" sz="19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Il </a:t>
            </a:r>
            <a:r>
              <a:rPr lang="it-IT" sz="19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Sistema Informatico Statistico </a:t>
            </a:r>
            <a:r>
              <a:rPr lang="it-IT" sz="19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delle Comunicazioni </a:t>
            </a:r>
            <a:r>
              <a:rPr lang="it-IT" sz="19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Obbligatorie  </a:t>
            </a:r>
            <a:r>
              <a:rPr lang="it-IT" sz="19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it-IT" sz="1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SISCO</a:t>
            </a:r>
            <a:r>
              <a:rPr lang="it-IT" sz="1900" dirty="0" smtClean="0">
                <a:latin typeface="Arial" pitchFamily="34" charset="0"/>
                <a:cs typeface="Arial" pitchFamily="34" charset="0"/>
              </a:rPr>
              <a:t>) messo a punto dal Ministero e da alcune Regioni  e che già oggi viene utilizzato non solo per rappresentare la dinamica del mercato del lavoro dipendente e parasubordinato  ma anche per il monitoraggio dell’apprendistato, delle diverse forme contrattuali  e degli incentivi all’assunzione;</a:t>
            </a:r>
            <a:br>
              <a:rPr lang="it-IT" sz="1900" dirty="0" smtClean="0">
                <a:latin typeface="Arial" pitchFamily="34" charset="0"/>
                <a:cs typeface="Arial" pitchFamily="34" charset="0"/>
              </a:rPr>
            </a:br>
            <a:r>
              <a:rPr lang="it-IT" sz="19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it-IT" sz="1900" dirty="0" smtClean="0">
                <a:latin typeface="Arial" pitchFamily="34" charset="0"/>
                <a:cs typeface="Arial" pitchFamily="34" charset="0"/>
              </a:rPr>
            </a:br>
            <a:r>
              <a:rPr lang="it-IT" sz="1900" dirty="0">
                <a:latin typeface="Arial" pitchFamily="34" charset="0"/>
                <a:cs typeface="Arial" pitchFamily="34" charset="0"/>
              </a:rPr>
              <a:t>Le</a:t>
            </a:r>
            <a:r>
              <a:rPr lang="it-IT" sz="1900" b="1" dirty="0">
                <a:latin typeface="Arial" pitchFamily="34" charset="0"/>
                <a:cs typeface="Arial" pitchFamily="34" charset="0"/>
              </a:rPr>
              <a:t> </a:t>
            </a:r>
            <a:r>
              <a:rPr lang="it-IT" sz="1900" b="1" dirty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Banche dati INPS </a:t>
            </a:r>
            <a:r>
              <a:rPr lang="it-IT" sz="19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sui </a:t>
            </a:r>
            <a:r>
              <a:rPr lang="it-IT" sz="1900" dirty="0" err="1">
                <a:latin typeface="Arial" pitchFamily="34" charset="0"/>
                <a:cs typeface="Arial" pitchFamily="34" charset="0"/>
              </a:rPr>
              <a:t>sui</a:t>
            </a:r>
            <a:r>
              <a:rPr lang="it-IT" sz="1900" dirty="0">
                <a:latin typeface="Arial" pitchFamily="34" charset="0"/>
                <a:cs typeface="Arial" pitchFamily="34" charset="0"/>
              </a:rPr>
              <a:t> lavoratori dipendenti ed indipendenti </a:t>
            </a:r>
            <a:r>
              <a:rPr lang="it-IT" sz="19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it-IT" sz="1900" b="1" dirty="0" smtClean="0">
                <a:latin typeface="Arial" pitchFamily="34" charset="0"/>
                <a:cs typeface="Arial" pitchFamily="34" charset="0"/>
              </a:rPr>
              <a:t>EMENS</a:t>
            </a:r>
            <a:r>
              <a:rPr lang="it-IT" sz="1900" dirty="0" smtClean="0">
                <a:latin typeface="Arial" pitchFamily="34" charset="0"/>
                <a:cs typeface="Arial" pitchFamily="34" charset="0"/>
              </a:rPr>
              <a:t>) già </a:t>
            </a:r>
            <a:r>
              <a:rPr lang="it-IT" sz="1900" dirty="0">
                <a:latin typeface="Arial" pitchFamily="34" charset="0"/>
                <a:cs typeface="Arial" pitchFamily="34" charset="0"/>
              </a:rPr>
              <a:t>oggi in larga parte </a:t>
            </a:r>
            <a:r>
              <a:rPr lang="it-IT" sz="1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disponibili  e sui </a:t>
            </a:r>
            <a:r>
              <a:rPr lang="it-IT" sz="1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lavoratori  </a:t>
            </a:r>
            <a:r>
              <a:rPr lang="it-IT" sz="1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percettori </a:t>
            </a:r>
            <a:r>
              <a:rPr lang="it-IT" sz="19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 ammortizzatori </a:t>
            </a:r>
            <a:r>
              <a:rPr lang="it-IT" sz="1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sociali </a:t>
            </a:r>
            <a:r>
              <a:rPr lang="it-IT" sz="19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(SIP)</a:t>
            </a:r>
            <a:r>
              <a:rPr lang="it-IT" sz="1900" dirty="0">
                <a:latin typeface="Arial" pitchFamily="34" charset="0"/>
                <a:cs typeface="Arial" pitchFamily="34" charset="0"/>
              </a:rPr>
              <a:t/>
            </a:r>
            <a:br>
              <a:rPr lang="it-IT" sz="1900" dirty="0">
                <a:latin typeface="Arial" pitchFamily="34" charset="0"/>
                <a:cs typeface="Arial" pitchFamily="34" charset="0"/>
              </a:rPr>
            </a:br>
            <a:r>
              <a:rPr lang="it-IT" sz="1900" dirty="0">
                <a:latin typeface="Arial" pitchFamily="34" charset="0"/>
                <a:cs typeface="Arial" pitchFamily="34" charset="0"/>
              </a:rPr>
              <a:t/>
            </a:r>
            <a:br>
              <a:rPr lang="it-IT" sz="1900" dirty="0">
                <a:latin typeface="Arial" pitchFamily="34" charset="0"/>
                <a:cs typeface="Arial" pitchFamily="34" charset="0"/>
              </a:rPr>
            </a:br>
            <a:r>
              <a:rPr lang="it-IT" sz="1900" dirty="0">
                <a:latin typeface="Arial" pitchFamily="34" charset="0"/>
                <a:cs typeface="Arial" pitchFamily="34" charset="0"/>
              </a:rPr>
              <a:t>Le </a:t>
            </a:r>
            <a:r>
              <a:rPr lang="it-IT" sz="19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Schede anagrafiche e professionali </a:t>
            </a:r>
            <a:r>
              <a:rPr lang="it-IT" sz="19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it-IT" sz="19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SILR</a:t>
            </a:r>
            <a:r>
              <a:rPr lang="it-IT" sz="1900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it-IT" sz="1900" dirty="0" smtClean="0">
                <a:latin typeface="Arial" pitchFamily="34" charset="0"/>
                <a:cs typeface="Arial" pitchFamily="34" charset="0"/>
              </a:rPr>
              <a:t>che i sistemi informativi del lavoro regionali raccolgono ed in alcuni casi i CPI completano con le informazioni sulla  partecipazione dei lavoratori disoccupati alle politiche attive ed alla formazione </a:t>
            </a:r>
            <a:r>
              <a:rPr lang="it-IT" sz="1800" dirty="0" smtClean="0">
                <a:latin typeface="Arial "/>
                <a:cs typeface="Calibri" pitchFamily="34" charset="0"/>
              </a:rPr>
              <a:t/>
            </a:r>
            <a:br>
              <a:rPr lang="it-IT" sz="1800" dirty="0" smtClean="0">
                <a:latin typeface="Arial "/>
                <a:cs typeface="Calibri" pitchFamily="34" charset="0"/>
              </a:rPr>
            </a:br>
            <a:r>
              <a:rPr lang="it-IT" sz="2000" dirty="0" smtClean="0">
                <a:latin typeface="Arial "/>
                <a:cs typeface="Calibri" pitchFamily="34" charset="0"/>
              </a:rPr>
              <a:t/>
            </a:r>
            <a:br>
              <a:rPr lang="it-IT" sz="2000" dirty="0" smtClean="0">
                <a:latin typeface="Arial "/>
                <a:cs typeface="Calibri" pitchFamily="34" charset="0"/>
              </a:rPr>
            </a:br>
            <a:endParaRPr lang="it-IT" sz="2000" dirty="0" smtClean="0">
              <a:latin typeface="Arial 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2784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dt" sz="quarter" idx="4294967295"/>
          </p:nvPr>
        </p:nvSpPr>
        <p:spPr>
          <a:xfrm>
            <a:off x="457200" y="6381750"/>
            <a:ext cx="8218488" cy="3397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it-IT"/>
              <a:t>Staff di </a:t>
            </a:r>
            <a:r>
              <a:rPr lang="it-IT" b="1">
                <a:solidFill>
                  <a:srgbClr val="FF6600"/>
                </a:solidFill>
              </a:rPr>
              <a:t>S</a:t>
            </a:r>
            <a:r>
              <a:rPr lang="it-IT"/>
              <a:t>tatistica </a:t>
            </a:r>
            <a:r>
              <a:rPr lang="it-IT" b="1">
                <a:solidFill>
                  <a:srgbClr val="FF6600"/>
                </a:solidFill>
              </a:rPr>
              <a:t>S</a:t>
            </a:r>
            <a:r>
              <a:rPr lang="it-IT"/>
              <a:t>tudi e </a:t>
            </a:r>
            <a:r>
              <a:rPr lang="it-IT" b="1">
                <a:solidFill>
                  <a:srgbClr val="FF6600"/>
                </a:solidFill>
              </a:rPr>
              <a:t>R</a:t>
            </a:r>
            <a:r>
              <a:rPr lang="it-IT"/>
              <a:t>icerche sul </a:t>
            </a:r>
            <a:r>
              <a:rPr lang="it-IT" b="1">
                <a:solidFill>
                  <a:srgbClr val="FF6600"/>
                </a:solidFill>
              </a:rPr>
              <a:t>M</a:t>
            </a:r>
            <a:r>
              <a:rPr lang="it-IT"/>
              <a:t>ercato del </a:t>
            </a:r>
            <a:r>
              <a:rPr lang="it-IT" b="1">
                <a:solidFill>
                  <a:srgbClr val="FF6600"/>
                </a:solidFill>
              </a:rPr>
              <a:t>L</a:t>
            </a:r>
            <a:r>
              <a:rPr lang="it-IT"/>
              <a:t>avoro - </a:t>
            </a:r>
            <a:r>
              <a:rPr lang="it-IT" b="1" i="1">
                <a:solidFill>
                  <a:srgbClr val="FF6600"/>
                </a:solidFill>
              </a:rPr>
              <a:t>SSRM</a:t>
            </a:r>
            <a:r>
              <a:rPr lang="it-IT" i="1"/>
              <a:t>d</a:t>
            </a:r>
            <a:r>
              <a:rPr lang="it-IT" b="1" i="1">
                <a:solidFill>
                  <a:srgbClr val="FF6600"/>
                </a:solidFill>
              </a:rPr>
              <a:t>L</a:t>
            </a:r>
            <a:r>
              <a:rPr lang="it-IT" sz="1400">
                <a:latin typeface="Arial" charset="0"/>
              </a:rPr>
              <a:t> </a:t>
            </a: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8313" y="1217613"/>
            <a:ext cx="8424862" cy="4968875"/>
          </a:xfrm>
          <a:noFill/>
        </p:spPr>
        <p:txBody>
          <a:bodyPr/>
          <a:lstStyle/>
          <a:p>
            <a:pPr algn="ctr" eaLnBrk="1" hangingPunct="1"/>
            <a:r>
              <a:rPr lang="it-IT" sz="1200" b="1" dirty="0" smtClean="0"/>
              <a:t/>
            </a:r>
            <a:br>
              <a:rPr lang="it-IT" sz="1200" b="1" dirty="0" smtClean="0"/>
            </a:br>
            <a:r>
              <a:rPr lang="it-IT" sz="1200" b="1" dirty="0" smtClean="0"/>
              <a:t/>
            </a:r>
            <a:br>
              <a:rPr lang="it-IT" sz="1200" b="1" dirty="0" smtClean="0"/>
            </a:br>
            <a:r>
              <a:rPr lang="it-IT" sz="1200" b="1" dirty="0" smtClean="0"/>
              <a:t/>
            </a:r>
            <a:br>
              <a:rPr lang="it-IT" sz="1200" b="1" dirty="0" smtClean="0"/>
            </a:br>
            <a:r>
              <a:rPr lang="it-IT" sz="1200" b="1" dirty="0" smtClean="0"/>
              <a:t/>
            </a:r>
            <a:br>
              <a:rPr lang="it-IT" sz="1200" b="1" dirty="0" smtClean="0"/>
            </a:br>
            <a:r>
              <a:rPr lang="it-IT" sz="2400" dirty="0" smtClean="0"/>
              <a:t/>
            </a:r>
            <a:br>
              <a:rPr lang="it-IT" sz="2400" dirty="0" smtClean="0"/>
            </a:br>
            <a:r>
              <a:rPr lang="it-IT" sz="900" dirty="0" smtClean="0"/>
              <a:t/>
            </a:r>
            <a:br>
              <a:rPr lang="it-IT" sz="900" dirty="0" smtClean="0"/>
            </a:br>
            <a:r>
              <a:rPr lang="it-IT" sz="900" dirty="0" smtClean="0"/>
              <a:t/>
            </a:r>
            <a:br>
              <a:rPr lang="it-IT" sz="900" dirty="0" smtClean="0"/>
            </a:br>
            <a:r>
              <a:rPr lang="it-IT" sz="900" dirty="0" smtClean="0"/>
              <a:t/>
            </a:r>
            <a:br>
              <a:rPr lang="it-IT" sz="900" dirty="0" smtClean="0"/>
            </a:br>
            <a:r>
              <a:rPr lang="it-IT" sz="900" dirty="0" smtClean="0"/>
              <a:t/>
            </a:r>
            <a:br>
              <a:rPr lang="it-IT" sz="900" dirty="0" smtClean="0"/>
            </a:br>
            <a:r>
              <a:rPr lang="it-IT" sz="900" dirty="0" smtClean="0"/>
              <a:t/>
            </a:r>
            <a:br>
              <a:rPr lang="it-IT" sz="900" dirty="0" smtClean="0"/>
            </a:br>
            <a:r>
              <a:rPr lang="it-IT" sz="900" dirty="0" smtClean="0"/>
              <a:t/>
            </a:r>
            <a:br>
              <a:rPr lang="it-IT" sz="900" dirty="0" smtClean="0"/>
            </a:br>
            <a:r>
              <a:rPr lang="it-IT" sz="900" dirty="0" smtClean="0"/>
              <a:t/>
            </a:r>
            <a:br>
              <a:rPr lang="it-IT" sz="900" dirty="0" smtClean="0"/>
            </a:br>
            <a:r>
              <a:rPr lang="it-IT" sz="900" dirty="0" smtClean="0"/>
              <a:t/>
            </a:r>
            <a:br>
              <a:rPr lang="it-IT" sz="900" dirty="0" smtClean="0"/>
            </a:br>
            <a:r>
              <a:rPr lang="it-IT" sz="900" dirty="0" smtClean="0"/>
              <a:t/>
            </a:r>
            <a:br>
              <a:rPr lang="it-IT" sz="900" dirty="0" smtClean="0"/>
            </a:br>
            <a:r>
              <a:rPr lang="it-IT" sz="900" dirty="0" smtClean="0"/>
              <a:t/>
            </a:r>
            <a:br>
              <a:rPr lang="it-IT" sz="900" dirty="0" smtClean="0"/>
            </a:br>
            <a:r>
              <a:rPr lang="it-IT" sz="900" dirty="0" smtClean="0"/>
              <a:t/>
            </a:r>
            <a:br>
              <a:rPr lang="it-IT" sz="900" dirty="0" smtClean="0"/>
            </a:br>
            <a:r>
              <a:rPr lang="it-IT" sz="900" dirty="0" smtClean="0"/>
              <a:t/>
            </a:r>
            <a:br>
              <a:rPr lang="it-IT" sz="900" dirty="0" smtClean="0"/>
            </a:br>
            <a:r>
              <a:rPr lang="it-IT" sz="900" dirty="0" smtClean="0"/>
              <a:t/>
            </a:r>
            <a:br>
              <a:rPr lang="it-IT" sz="900" dirty="0" smtClean="0"/>
            </a:br>
            <a:r>
              <a:rPr lang="it-IT" sz="900" dirty="0" smtClean="0"/>
              <a:t/>
            </a:r>
            <a:br>
              <a:rPr lang="it-IT" sz="900" dirty="0" smtClean="0"/>
            </a:br>
            <a:r>
              <a:rPr lang="it-IT" sz="900" dirty="0" smtClean="0"/>
              <a:t/>
            </a:r>
            <a:br>
              <a:rPr lang="it-IT" sz="900" dirty="0" smtClean="0"/>
            </a:br>
            <a:r>
              <a:rPr lang="it-IT" sz="900" dirty="0" smtClean="0"/>
              <a:t/>
            </a:r>
            <a:br>
              <a:rPr lang="it-IT" sz="900" dirty="0" smtClean="0"/>
            </a:br>
            <a:r>
              <a:rPr lang="it-IT" sz="900" dirty="0" smtClean="0"/>
              <a:t/>
            </a:r>
            <a:br>
              <a:rPr lang="it-IT" sz="900" dirty="0" smtClean="0"/>
            </a:br>
            <a:endParaRPr lang="it-IT" sz="900" dirty="0" smtClean="0"/>
          </a:p>
        </p:txBody>
      </p:sp>
      <p:sp>
        <p:nvSpPr>
          <p:cNvPr id="4100" name="Rectangle 3"/>
          <p:cNvSpPr>
            <a:spLocks noChangeArrowheads="1"/>
          </p:cNvSpPr>
          <p:nvPr/>
        </p:nvSpPr>
        <p:spPr bwMode="auto">
          <a:xfrm>
            <a:off x="468313" y="260350"/>
            <a:ext cx="6551612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>
              <a:latin typeface="Century Gothic" pitchFamily="34" charset="0"/>
            </a:endParaRPr>
          </a:p>
        </p:txBody>
      </p:sp>
      <p:sp>
        <p:nvSpPr>
          <p:cNvPr id="4101" name="Rectangle 3"/>
          <p:cNvSpPr>
            <a:spLocks noChangeArrowheads="1"/>
          </p:cNvSpPr>
          <p:nvPr/>
        </p:nvSpPr>
        <p:spPr bwMode="auto">
          <a:xfrm>
            <a:off x="323850" y="238125"/>
            <a:ext cx="7128470" cy="6699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it-IT" sz="2800" dirty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Le fonti statistiche ed i sistemi </a:t>
            </a:r>
            <a:endParaRPr lang="it-IT" sz="2800" dirty="0" smtClean="0">
              <a:solidFill>
                <a:srgbClr val="FF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r>
              <a:rPr lang="it-IT" sz="2800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informativi</a:t>
            </a:r>
            <a:endParaRPr lang="it-IT" sz="2800" dirty="0">
              <a:solidFill>
                <a:srgbClr val="FF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2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137" y="1624790"/>
            <a:ext cx="8355334" cy="464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ttangolo 1"/>
          <p:cNvSpPr/>
          <p:nvPr/>
        </p:nvSpPr>
        <p:spPr>
          <a:xfrm>
            <a:off x="468312" y="1255297"/>
            <a:ext cx="83521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it-IT" b="1" i="1" dirty="0">
                <a:latin typeface="Verdana" pitchFamily="34" charset="0"/>
              </a:rPr>
              <a:t>La struttura del SISTEMA INFORMATIVO del LAVORO</a:t>
            </a:r>
            <a:endParaRPr lang="it-IT" b="1" i="1" dirty="0"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2867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dt" sz="quarter" idx="4294967295"/>
          </p:nvPr>
        </p:nvSpPr>
        <p:spPr>
          <a:xfrm>
            <a:off x="457200" y="6381750"/>
            <a:ext cx="8218488" cy="3397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it-IT"/>
              <a:t>Staff di </a:t>
            </a:r>
            <a:r>
              <a:rPr lang="it-IT" b="1">
                <a:solidFill>
                  <a:srgbClr val="FF6600"/>
                </a:solidFill>
              </a:rPr>
              <a:t>S</a:t>
            </a:r>
            <a:r>
              <a:rPr lang="it-IT"/>
              <a:t>tatistica </a:t>
            </a:r>
            <a:r>
              <a:rPr lang="it-IT" b="1">
                <a:solidFill>
                  <a:srgbClr val="FF6600"/>
                </a:solidFill>
              </a:rPr>
              <a:t>S</a:t>
            </a:r>
            <a:r>
              <a:rPr lang="it-IT"/>
              <a:t>tudi e </a:t>
            </a:r>
            <a:r>
              <a:rPr lang="it-IT" b="1">
                <a:solidFill>
                  <a:srgbClr val="FF6600"/>
                </a:solidFill>
              </a:rPr>
              <a:t>R</a:t>
            </a:r>
            <a:r>
              <a:rPr lang="it-IT"/>
              <a:t>icerche sul </a:t>
            </a:r>
            <a:r>
              <a:rPr lang="it-IT" b="1">
                <a:solidFill>
                  <a:srgbClr val="FF6600"/>
                </a:solidFill>
              </a:rPr>
              <a:t>M</a:t>
            </a:r>
            <a:r>
              <a:rPr lang="it-IT"/>
              <a:t>ercato del </a:t>
            </a:r>
            <a:r>
              <a:rPr lang="it-IT" b="1">
                <a:solidFill>
                  <a:srgbClr val="FF6600"/>
                </a:solidFill>
              </a:rPr>
              <a:t>L</a:t>
            </a:r>
            <a:r>
              <a:rPr lang="it-IT"/>
              <a:t>avoro - </a:t>
            </a:r>
            <a:r>
              <a:rPr lang="it-IT" b="1" i="1">
                <a:solidFill>
                  <a:srgbClr val="FF6600"/>
                </a:solidFill>
              </a:rPr>
              <a:t>SSRM</a:t>
            </a:r>
            <a:r>
              <a:rPr lang="it-IT" i="1"/>
              <a:t>d</a:t>
            </a:r>
            <a:r>
              <a:rPr lang="it-IT" b="1" i="1">
                <a:solidFill>
                  <a:srgbClr val="FF6600"/>
                </a:solidFill>
              </a:rPr>
              <a:t>L</a:t>
            </a:r>
            <a:r>
              <a:rPr lang="it-IT" sz="1400">
                <a:latin typeface="Arial" charset="0"/>
              </a:rPr>
              <a:t> </a:t>
            </a:r>
          </a:p>
        </p:txBody>
      </p:sp>
      <p:sp>
        <p:nvSpPr>
          <p:cNvPr id="5124" name="Rectangle 3"/>
          <p:cNvSpPr>
            <a:spLocks noChangeArrowheads="1"/>
          </p:cNvSpPr>
          <p:nvPr/>
        </p:nvSpPr>
        <p:spPr bwMode="auto">
          <a:xfrm>
            <a:off x="468313" y="260350"/>
            <a:ext cx="6551612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it-IT" sz="2000" b="1" dirty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"/>
                <a:cs typeface="+mn-cs"/>
              </a:rPr>
              <a:t>L’uso delle fonti </a:t>
            </a:r>
            <a:r>
              <a:rPr lang="it-IT" sz="20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"/>
                <a:cs typeface="+mn-cs"/>
              </a:rPr>
              <a:t>statistiche: il </a:t>
            </a:r>
            <a:r>
              <a:rPr lang="it-IT" sz="20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"/>
                <a:cs typeface="+mn-cs"/>
              </a:rPr>
              <a:t>quadro nazionale </a:t>
            </a:r>
            <a:endParaRPr lang="it-IT" sz="2000" b="1" dirty="0">
              <a:solidFill>
                <a:srgbClr val="FF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"/>
              <a:cs typeface="+mn-cs"/>
            </a:endParaRPr>
          </a:p>
        </p:txBody>
      </p:sp>
      <p:sp>
        <p:nvSpPr>
          <p:cNvPr id="2" name="Rettangolo 1"/>
          <p:cNvSpPr/>
          <p:nvPr/>
        </p:nvSpPr>
        <p:spPr>
          <a:xfrm>
            <a:off x="446579" y="1340768"/>
            <a:ext cx="8208143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it-IT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Alle Fonti </a:t>
            </a:r>
            <a:r>
              <a:rPr lang="it-IT" dirty="0">
                <a:latin typeface="Arial" pitchFamily="34" charset="0"/>
                <a:ea typeface="Times New Roman" pitchFamily="18" charset="0"/>
                <a:cs typeface="Arial" pitchFamily="34" charset="0"/>
              </a:rPr>
              <a:t>amministrative </a:t>
            </a:r>
            <a:r>
              <a:rPr lang="it-IT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si aggiungono quelle statistiche messe a disposizione  da ISTAT e da EUROSTAT. E tra queste in particolare: </a:t>
            </a:r>
          </a:p>
          <a:p>
            <a:pPr algn="just">
              <a:defRPr/>
            </a:pPr>
            <a:endParaRPr lang="it-IT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285750" indent="-285750" algn="just">
              <a:buFont typeface="Wingdings" pitchFamily="2" charset="2"/>
              <a:buChar char="q"/>
              <a:defRPr/>
            </a:pPr>
            <a:r>
              <a:rPr lang="it-IT" b="1" dirty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Macro Indicatori Eurostat  ed ISTAT </a:t>
            </a:r>
            <a:r>
              <a:rPr lang="it-IT" dirty="0">
                <a:latin typeface="Arial" pitchFamily="34" charset="0"/>
                <a:cs typeface="Arial" pitchFamily="34" charset="0"/>
              </a:rPr>
              <a:t>ossia tutte tradizionali statistiche ufficiali prodotte dall’istituto di statistica nazionale in accordo con l’istituzione europea. </a:t>
            </a:r>
          </a:p>
          <a:p>
            <a:pPr marL="285750" indent="-285750" algn="just">
              <a:buFont typeface="Wingdings" pitchFamily="2" charset="2"/>
              <a:buChar char="q"/>
              <a:defRPr/>
            </a:pPr>
            <a:endParaRPr lang="it-IT" dirty="0">
              <a:latin typeface="Arial" pitchFamily="34" charset="0"/>
              <a:cs typeface="Arial" pitchFamily="34" charset="0"/>
            </a:endParaRPr>
          </a:p>
          <a:p>
            <a:pPr marL="285750" indent="-285750" algn="just">
              <a:buFont typeface="Wingdings" pitchFamily="2" charset="2"/>
              <a:buChar char="q"/>
              <a:defRPr/>
            </a:pPr>
            <a:r>
              <a:rPr lang="it-IT" b="1" dirty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Macro indicatori Sistema Informativo </a:t>
            </a:r>
            <a:r>
              <a:rPr lang="it-IT" b="1" dirty="0" err="1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Excelsior</a:t>
            </a:r>
            <a:r>
              <a:rPr lang="it-IT" b="1" dirty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it-IT" dirty="0">
                <a:latin typeface="Arial" pitchFamily="34" charset="0"/>
                <a:cs typeface="Arial" pitchFamily="34" charset="0"/>
              </a:rPr>
              <a:t>sulle previsioni  di assunzione delle imprese  </a:t>
            </a:r>
          </a:p>
          <a:p>
            <a:pPr marL="285750" indent="-285750" algn="just" eaLnBrk="0" hangingPunct="0">
              <a:buFont typeface="Wingdings" pitchFamily="2" charset="2"/>
              <a:buChar char="q"/>
              <a:defRPr/>
            </a:pPr>
            <a:endParaRPr lang="it-IT" dirty="0">
              <a:latin typeface="Arial" pitchFamily="34" charset="0"/>
              <a:cs typeface="Arial" pitchFamily="34" charset="0"/>
            </a:endParaRPr>
          </a:p>
          <a:p>
            <a:pPr marL="285750" indent="-285750" algn="just" eaLnBrk="0" hangingPunct="0">
              <a:buFont typeface="Wingdings" pitchFamily="2" charset="2"/>
              <a:buChar char="q"/>
              <a:defRPr/>
            </a:pPr>
            <a:r>
              <a:rPr lang="it-IT" b="1" dirty="0" err="1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Microdati</a:t>
            </a:r>
            <a:r>
              <a:rPr lang="it-IT" b="1" dirty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ISTAT  delle indagini campionarie  </a:t>
            </a:r>
            <a:r>
              <a:rPr lang="it-IT" dirty="0">
                <a:latin typeface="Arial" pitchFamily="34" charset="0"/>
                <a:cs typeface="Arial" pitchFamily="34" charset="0"/>
              </a:rPr>
              <a:t>Rilevazione continua della forze di lavoro (RCFL) e Rilevazione degli  sbocchi professionali dei laureati e dei diplomati (RSPLD); </a:t>
            </a:r>
          </a:p>
          <a:p>
            <a:pPr marL="285750" indent="-285750" algn="just" eaLnBrk="0" hangingPunct="0">
              <a:buFont typeface="Wingdings" pitchFamily="2" charset="2"/>
              <a:buChar char="q"/>
              <a:defRPr/>
            </a:pPr>
            <a:endParaRPr lang="it-IT" dirty="0">
              <a:latin typeface="Arial" pitchFamily="34" charset="0"/>
              <a:cs typeface="Arial" pitchFamily="34" charset="0"/>
            </a:endParaRPr>
          </a:p>
          <a:p>
            <a:pPr marL="285750" indent="-285750" algn="just" eaLnBrk="0" hangingPunct="0">
              <a:buFont typeface="Wingdings" pitchFamily="2" charset="2"/>
              <a:buChar char="q"/>
              <a:defRPr/>
            </a:pPr>
            <a:r>
              <a:rPr lang="it-IT" b="1" dirty="0" err="1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Microdati</a:t>
            </a:r>
            <a:r>
              <a:rPr lang="it-IT" b="1" dirty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ISTAT ASIA  </a:t>
            </a:r>
            <a:r>
              <a:rPr lang="it-IT" dirty="0">
                <a:latin typeface="Arial" pitchFamily="34" charset="0"/>
                <a:cs typeface="Arial" pitchFamily="34" charset="0"/>
              </a:rPr>
              <a:t>(Archivio delle imprese) tratti dal Censimento delle imprese e che rappresenta uno degli </a:t>
            </a:r>
            <a:r>
              <a:rPr lang="it-IT" dirty="0" smtClean="0">
                <a:latin typeface="Arial" pitchFamily="34" charset="0"/>
                <a:cs typeface="Arial" pitchFamily="34" charset="0"/>
              </a:rPr>
              <a:t>archivi </a:t>
            </a:r>
            <a:r>
              <a:rPr lang="it-IT" dirty="0">
                <a:latin typeface="Arial" pitchFamily="34" charset="0"/>
                <a:cs typeface="Arial" pitchFamily="34" charset="0"/>
              </a:rPr>
              <a:t>più ricchi della statistica italiana  </a:t>
            </a:r>
          </a:p>
        </p:txBody>
      </p:sp>
    </p:spTree>
    <p:extLst>
      <p:ext uri="{BB962C8B-B14F-4D97-AF65-F5344CB8AC3E}">
        <p14:creationId xmlns:p14="http://schemas.microsoft.com/office/powerpoint/2010/main" val="3269101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dt" sz="quarter" idx="4294967295"/>
          </p:nvPr>
        </p:nvSpPr>
        <p:spPr>
          <a:xfrm>
            <a:off x="457200" y="6381750"/>
            <a:ext cx="8218488" cy="3397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it-IT"/>
              <a:t>Staff di </a:t>
            </a:r>
            <a:r>
              <a:rPr lang="it-IT" b="1">
                <a:solidFill>
                  <a:srgbClr val="FF6600"/>
                </a:solidFill>
              </a:rPr>
              <a:t>S</a:t>
            </a:r>
            <a:r>
              <a:rPr lang="it-IT"/>
              <a:t>tatistica </a:t>
            </a:r>
            <a:r>
              <a:rPr lang="it-IT" b="1">
                <a:solidFill>
                  <a:srgbClr val="FF6600"/>
                </a:solidFill>
              </a:rPr>
              <a:t>S</a:t>
            </a:r>
            <a:r>
              <a:rPr lang="it-IT"/>
              <a:t>tudi e </a:t>
            </a:r>
            <a:r>
              <a:rPr lang="it-IT" b="1">
                <a:solidFill>
                  <a:srgbClr val="FF6600"/>
                </a:solidFill>
              </a:rPr>
              <a:t>R</a:t>
            </a:r>
            <a:r>
              <a:rPr lang="it-IT"/>
              <a:t>icerche sul </a:t>
            </a:r>
            <a:r>
              <a:rPr lang="it-IT" b="1">
                <a:solidFill>
                  <a:srgbClr val="FF6600"/>
                </a:solidFill>
              </a:rPr>
              <a:t>M</a:t>
            </a:r>
            <a:r>
              <a:rPr lang="it-IT"/>
              <a:t>ercato del </a:t>
            </a:r>
            <a:r>
              <a:rPr lang="it-IT" b="1">
                <a:solidFill>
                  <a:srgbClr val="FF6600"/>
                </a:solidFill>
              </a:rPr>
              <a:t>L</a:t>
            </a:r>
            <a:r>
              <a:rPr lang="it-IT"/>
              <a:t>avoro - </a:t>
            </a:r>
            <a:r>
              <a:rPr lang="it-IT" b="1" i="1">
                <a:solidFill>
                  <a:srgbClr val="FF6600"/>
                </a:solidFill>
              </a:rPr>
              <a:t>SSRM</a:t>
            </a:r>
            <a:r>
              <a:rPr lang="it-IT" i="1"/>
              <a:t>d</a:t>
            </a:r>
            <a:r>
              <a:rPr lang="it-IT" b="1" i="1">
                <a:solidFill>
                  <a:srgbClr val="FF6600"/>
                </a:solidFill>
              </a:rPr>
              <a:t>L</a:t>
            </a:r>
            <a:r>
              <a:rPr lang="it-IT" sz="1400">
                <a:latin typeface="Arial" charset="0"/>
              </a:rPr>
              <a:t> </a:t>
            </a:r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ctr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it-IT" sz="1200" b="1" smtClean="0"/>
              <a:t/>
            </a:r>
            <a:br>
              <a:rPr lang="it-IT" sz="1200" b="1" smtClean="0"/>
            </a:br>
            <a:r>
              <a:rPr lang="it-IT" sz="900" smtClean="0"/>
              <a:t/>
            </a:r>
            <a:br>
              <a:rPr lang="it-IT" sz="900" smtClean="0"/>
            </a:br>
            <a:r>
              <a:rPr lang="it-IT" sz="900" smtClean="0"/>
              <a:t/>
            </a:r>
            <a:br>
              <a:rPr lang="it-IT" sz="900" smtClean="0"/>
            </a:br>
            <a:r>
              <a:rPr lang="it-IT" sz="900" smtClean="0"/>
              <a:t/>
            </a:r>
            <a:br>
              <a:rPr lang="it-IT" sz="900" smtClean="0"/>
            </a:br>
            <a:r>
              <a:rPr lang="it-IT" sz="900" smtClean="0"/>
              <a:t/>
            </a:r>
            <a:br>
              <a:rPr lang="it-IT" sz="900" smtClean="0"/>
            </a:br>
            <a:r>
              <a:rPr lang="it-IT" sz="900" smtClean="0"/>
              <a:t/>
            </a:r>
            <a:br>
              <a:rPr lang="it-IT" sz="900" smtClean="0"/>
            </a:br>
            <a:r>
              <a:rPr lang="it-IT" sz="900" smtClean="0"/>
              <a:t/>
            </a:r>
            <a:br>
              <a:rPr lang="it-IT" sz="900" smtClean="0"/>
            </a:br>
            <a:r>
              <a:rPr lang="it-IT" sz="900" smtClean="0"/>
              <a:t/>
            </a:r>
            <a:br>
              <a:rPr lang="it-IT" sz="900" smtClean="0"/>
            </a:br>
            <a:r>
              <a:rPr lang="it-IT" sz="900" smtClean="0"/>
              <a:t/>
            </a:r>
            <a:br>
              <a:rPr lang="it-IT" sz="900" smtClean="0"/>
            </a:br>
            <a:r>
              <a:rPr lang="it-IT" sz="900" smtClean="0"/>
              <a:t/>
            </a:r>
            <a:br>
              <a:rPr lang="it-IT" sz="900" smtClean="0"/>
            </a:br>
            <a:endParaRPr lang="it-IT" sz="900" smtClean="0"/>
          </a:p>
        </p:txBody>
      </p:sp>
      <p:sp>
        <p:nvSpPr>
          <p:cNvPr id="13316" name="Rectangle 3"/>
          <p:cNvSpPr>
            <a:spLocks noChangeArrowheads="1"/>
          </p:cNvSpPr>
          <p:nvPr/>
        </p:nvSpPr>
        <p:spPr bwMode="auto">
          <a:xfrm>
            <a:off x="468313" y="260350"/>
            <a:ext cx="6551612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it-IT" sz="2000" b="1" dirty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Fonti  per i  </a:t>
            </a:r>
            <a:r>
              <a:rPr lang="it-IT" sz="20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Sistemi Osservatorio a livello nazionale </a:t>
            </a:r>
          </a:p>
          <a:p>
            <a:r>
              <a:rPr lang="it-IT" sz="20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 regionale </a:t>
            </a:r>
            <a:endParaRPr lang="it-IT" sz="2000" b="1" dirty="0">
              <a:solidFill>
                <a:srgbClr val="FF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337" y="1340768"/>
            <a:ext cx="7553325" cy="4619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8412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dt" sz="quarter" idx="4294967295"/>
          </p:nvPr>
        </p:nvSpPr>
        <p:spPr>
          <a:xfrm>
            <a:off x="457200" y="6540500"/>
            <a:ext cx="8218488" cy="3397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it-IT" dirty="0"/>
              <a:t>Staff di </a:t>
            </a:r>
            <a:r>
              <a:rPr lang="it-IT" b="1" dirty="0">
                <a:solidFill>
                  <a:srgbClr val="FF6600"/>
                </a:solidFill>
              </a:rPr>
              <a:t>S</a:t>
            </a:r>
            <a:r>
              <a:rPr lang="it-IT" dirty="0"/>
              <a:t>tatistica </a:t>
            </a:r>
            <a:r>
              <a:rPr lang="it-IT" b="1" dirty="0">
                <a:solidFill>
                  <a:srgbClr val="FF6600"/>
                </a:solidFill>
              </a:rPr>
              <a:t>S</a:t>
            </a:r>
            <a:r>
              <a:rPr lang="it-IT" dirty="0"/>
              <a:t>tudi e </a:t>
            </a:r>
            <a:r>
              <a:rPr lang="it-IT" b="1" dirty="0">
                <a:solidFill>
                  <a:srgbClr val="FF6600"/>
                </a:solidFill>
              </a:rPr>
              <a:t>R</a:t>
            </a:r>
            <a:r>
              <a:rPr lang="it-IT" dirty="0"/>
              <a:t>icerche sul </a:t>
            </a:r>
            <a:r>
              <a:rPr lang="it-IT" b="1" dirty="0">
                <a:solidFill>
                  <a:srgbClr val="FF6600"/>
                </a:solidFill>
              </a:rPr>
              <a:t>M</a:t>
            </a:r>
            <a:r>
              <a:rPr lang="it-IT" dirty="0"/>
              <a:t>ercato del </a:t>
            </a:r>
            <a:r>
              <a:rPr lang="it-IT" b="1" dirty="0">
                <a:solidFill>
                  <a:srgbClr val="FF6600"/>
                </a:solidFill>
              </a:rPr>
              <a:t>L</a:t>
            </a:r>
            <a:r>
              <a:rPr lang="it-IT" dirty="0"/>
              <a:t>avoro - </a:t>
            </a:r>
            <a:r>
              <a:rPr lang="it-IT" b="1" i="1" dirty="0" err="1">
                <a:solidFill>
                  <a:srgbClr val="FF6600"/>
                </a:solidFill>
              </a:rPr>
              <a:t>SSRM</a:t>
            </a:r>
            <a:r>
              <a:rPr lang="it-IT" i="1" dirty="0" err="1"/>
              <a:t>d</a:t>
            </a:r>
            <a:r>
              <a:rPr lang="it-IT" b="1" i="1" dirty="0" err="1">
                <a:solidFill>
                  <a:srgbClr val="FF6600"/>
                </a:solidFill>
              </a:rPr>
              <a:t>L</a:t>
            </a:r>
            <a:r>
              <a:rPr lang="it-IT" sz="1400" dirty="0">
                <a:latin typeface="Arial" charset="0"/>
              </a:rPr>
              <a:t> </a:t>
            </a:r>
          </a:p>
        </p:txBody>
      </p:sp>
      <p:sp>
        <p:nvSpPr>
          <p:cNvPr id="12291" name="Text Box 4"/>
          <p:cNvSpPr txBox="1">
            <a:spLocks noChangeArrowheads="1"/>
          </p:cNvSpPr>
          <p:nvPr/>
        </p:nvSpPr>
        <p:spPr bwMode="auto">
          <a:xfrm>
            <a:off x="2771775" y="1257300"/>
            <a:ext cx="2879725" cy="461963"/>
          </a:xfrm>
          <a:prstGeom prst="rect">
            <a:avLst/>
          </a:prstGeom>
          <a:noFill/>
          <a:ln w="508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it-IT" sz="1200" i="1"/>
              <a:t>Monitoraggio delle politiche del lavoro: Basi Dati  </a:t>
            </a:r>
          </a:p>
        </p:txBody>
      </p:sp>
      <p:sp>
        <p:nvSpPr>
          <p:cNvPr id="12292" name="Text Box 6"/>
          <p:cNvSpPr txBox="1">
            <a:spLocks noChangeArrowheads="1"/>
          </p:cNvSpPr>
          <p:nvPr/>
        </p:nvSpPr>
        <p:spPr bwMode="auto">
          <a:xfrm>
            <a:off x="3132138" y="2049463"/>
            <a:ext cx="2160587" cy="276999"/>
          </a:xfrm>
          <a:prstGeom prst="rect">
            <a:avLst/>
          </a:prstGeom>
          <a:solidFill>
            <a:schemeClr val="bg2">
              <a:alpha val="43921"/>
            </a:schemeClr>
          </a:solidFill>
          <a:ln w="508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it-IT" sz="1200" i="1" dirty="0"/>
              <a:t>Articolo </a:t>
            </a:r>
            <a:r>
              <a:rPr lang="it-IT" sz="1200" i="1" dirty="0" smtClean="0"/>
              <a:t>1 Legge 92/12 </a:t>
            </a:r>
            <a:endParaRPr lang="it-IT" sz="1200" i="1" dirty="0"/>
          </a:p>
        </p:txBody>
      </p:sp>
      <p:sp>
        <p:nvSpPr>
          <p:cNvPr id="12293" name="Text Box 7"/>
          <p:cNvSpPr txBox="1">
            <a:spLocks noChangeArrowheads="1"/>
          </p:cNvSpPr>
          <p:nvPr/>
        </p:nvSpPr>
        <p:spPr bwMode="auto">
          <a:xfrm>
            <a:off x="2195513" y="3200400"/>
            <a:ext cx="2376487" cy="508000"/>
          </a:xfrm>
          <a:prstGeom prst="rect">
            <a:avLst/>
          </a:prstGeom>
          <a:solidFill>
            <a:schemeClr val="bg2">
              <a:alpha val="43921"/>
            </a:schemeClr>
          </a:solidFill>
          <a:ln w="508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it-IT" sz="1200" i="1"/>
              <a:t>Decreto Legislativo Ottobre 2007 Comunicazioni Uniche</a:t>
            </a:r>
          </a:p>
        </p:txBody>
      </p:sp>
      <p:sp>
        <p:nvSpPr>
          <p:cNvPr id="12294" name="Text Box 8"/>
          <p:cNvSpPr txBox="1">
            <a:spLocks noChangeArrowheads="1"/>
          </p:cNvSpPr>
          <p:nvPr/>
        </p:nvSpPr>
        <p:spPr bwMode="auto">
          <a:xfrm>
            <a:off x="6948488" y="2481263"/>
            <a:ext cx="1728787" cy="461962"/>
          </a:xfrm>
          <a:prstGeom prst="rect">
            <a:avLst/>
          </a:prstGeom>
          <a:solidFill>
            <a:schemeClr val="bg2">
              <a:alpha val="43921"/>
            </a:schemeClr>
          </a:solidFill>
          <a:ln w="508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it-IT" sz="1200" i="1"/>
              <a:t>Schede anagrafiche e professionali (DM) </a:t>
            </a:r>
          </a:p>
        </p:txBody>
      </p:sp>
      <p:sp>
        <p:nvSpPr>
          <p:cNvPr id="12295" name="Text Box 9"/>
          <p:cNvSpPr txBox="1">
            <a:spLocks noChangeArrowheads="1"/>
          </p:cNvSpPr>
          <p:nvPr/>
        </p:nvSpPr>
        <p:spPr bwMode="auto">
          <a:xfrm>
            <a:off x="4787900" y="3216275"/>
            <a:ext cx="1655763" cy="508000"/>
          </a:xfrm>
          <a:prstGeom prst="rect">
            <a:avLst/>
          </a:prstGeom>
          <a:solidFill>
            <a:schemeClr val="bg2">
              <a:alpha val="43921"/>
            </a:schemeClr>
          </a:solidFill>
          <a:ln w="508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it-IT" sz="1200" i="1"/>
              <a:t>Articolo 19 Legge 2/09  </a:t>
            </a:r>
          </a:p>
        </p:txBody>
      </p:sp>
      <p:sp>
        <p:nvSpPr>
          <p:cNvPr id="12296" name="Text Box 10"/>
          <p:cNvSpPr txBox="1">
            <a:spLocks noChangeArrowheads="1"/>
          </p:cNvSpPr>
          <p:nvPr/>
        </p:nvSpPr>
        <p:spPr bwMode="auto">
          <a:xfrm>
            <a:off x="107950" y="2481263"/>
            <a:ext cx="2087563" cy="553998"/>
          </a:xfrm>
          <a:prstGeom prst="rect">
            <a:avLst/>
          </a:prstGeom>
          <a:solidFill>
            <a:schemeClr val="bg2">
              <a:alpha val="43921"/>
            </a:schemeClr>
          </a:solidFill>
          <a:ln w="508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it-IT" sz="1200" i="1" dirty="0"/>
              <a:t>Statistiche ufficiali</a:t>
            </a:r>
          </a:p>
          <a:p>
            <a:pPr algn="ctr" eaLnBrk="1" hangingPunct="1">
              <a:spcBef>
                <a:spcPct val="50000"/>
              </a:spcBef>
            </a:pPr>
            <a:r>
              <a:rPr lang="it-IT" sz="1200" i="1" dirty="0" smtClean="0"/>
              <a:t>ISTAT  e SISTAN </a:t>
            </a:r>
            <a:endParaRPr lang="it-IT" sz="1200" i="1" dirty="0"/>
          </a:p>
        </p:txBody>
      </p:sp>
      <p:sp>
        <p:nvSpPr>
          <p:cNvPr id="12297" name="Text Box 11"/>
          <p:cNvSpPr txBox="1">
            <a:spLocks noChangeArrowheads="1"/>
          </p:cNvSpPr>
          <p:nvPr/>
        </p:nvSpPr>
        <p:spPr bwMode="auto">
          <a:xfrm>
            <a:off x="250825" y="4137025"/>
            <a:ext cx="1800225" cy="461963"/>
          </a:xfrm>
          <a:prstGeom prst="rect">
            <a:avLst/>
          </a:prstGeom>
          <a:noFill/>
          <a:ln w="50800" algn="ctr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it-IT" sz="1200" b="1" dirty="0"/>
              <a:t>EUROSTAT, ISTAT  EXCELSIOR </a:t>
            </a:r>
          </a:p>
        </p:txBody>
      </p:sp>
      <p:sp>
        <p:nvSpPr>
          <p:cNvPr id="12298" name="Text Box 13"/>
          <p:cNvSpPr txBox="1">
            <a:spLocks noChangeArrowheads="1"/>
          </p:cNvSpPr>
          <p:nvPr/>
        </p:nvSpPr>
        <p:spPr bwMode="auto">
          <a:xfrm>
            <a:off x="4787900" y="4137025"/>
            <a:ext cx="1655763" cy="461963"/>
          </a:xfrm>
          <a:prstGeom prst="rect">
            <a:avLst/>
          </a:prstGeom>
          <a:noFill/>
          <a:ln w="50800" algn="ctr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it-IT" sz="1200" b="1"/>
              <a:t>Sistema informativo percettori (INPS)  </a:t>
            </a:r>
          </a:p>
        </p:txBody>
      </p:sp>
      <p:sp>
        <p:nvSpPr>
          <p:cNvPr id="12299" name="Text Box 14"/>
          <p:cNvSpPr txBox="1">
            <a:spLocks noChangeArrowheads="1"/>
          </p:cNvSpPr>
          <p:nvPr/>
        </p:nvSpPr>
        <p:spPr bwMode="auto">
          <a:xfrm>
            <a:off x="6732588" y="4137025"/>
            <a:ext cx="2160587" cy="277813"/>
          </a:xfrm>
          <a:prstGeom prst="rect">
            <a:avLst/>
          </a:prstGeom>
          <a:noFill/>
          <a:ln w="50800" algn="ctr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it-IT" sz="1200" b="1"/>
              <a:t>SILR Regionali </a:t>
            </a:r>
          </a:p>
        </p:txBody>
      </p:sp>
      <p:cxnSp>
        <p:nvCxnSpPr>
          <p:cNvPr id="12300" name="AutoShape 15"/>
          <p:cNvCxnSpPr>
            <a:cxnSpLocks noChangeShapeType="1"/>
            <a:stCxn id="12291" idx="2"/>
            <a:endCxn id="12292" idx="0"/>
          </p:cNvCxnSpPr>
          <p:nvPr/>
        </p:nvCxnSpPr>
        <p:spPr bwMode="auto">
          <a:xfrm>
            <a:off x="4211638" y="1719263"/>
            <a:ext cx="794" cy="330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301" name="AutoShape 16"/>
          <p:cNvCxnSpPr>
            <a:cxnSpLocks noChangeShapeType="1"/>
            <a:stCxn id="12292" idx="1"/>
            <a:endCxn id="12296" idx="0"/>
          </p:cNvCxnSpPr>
          <p:nvPr/>
        </p:nvCxnSpPr>
        <p:spPr bwMode="auto">
          <a:xfrm rot="10800000" flipV="1">
            <a:off x="1151732" y="2187963"/>
            <a:ext cx="1980406" cy="29330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302" name="AutoShape 17"/>
          <p:cNvCxnSpPr>
            <a:cxnSpLocks noChangeShapeType="1"/>
            <a:stCxn id="12292" idx="3"/>
            <a:endCxn id="12294" idx="0"/>
          </p:cNvCxnSpPr>
          <p:nvPr/>
        </p:nvCxnSpPr>
        <p:spPr bwMode="auto">
          <a:xfrm>
            <a:off x="5292725" y="2187963"/>
            <a:ext cx="2520157" cy="29330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303" name="AutoShape 18"/>
          <p:cNvCxnSpPr>
            <a:cxnSpLocks noChangeShapeType="1"/>
            <a:stCxn id="12292" idx="2"/>
          </p:cNvCxnSpPr>
          <p:nvPr/>
        </p:nvCxnSpPr>
        <p:spPr bwMode="auto">
          <a:xfrm rot="5400000">
            <a:off x="3374223" y="2336791"/>
            <a:ext cx="848538" cy="827881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304" name="AutoShape 19"/>
          <p:cNvCxnSpPr>
            <a:cxnSpLocks noChangeShapeType="1"/>
            <a:stCxn id="12292" idx="2"/>
            <a:endCxn id="12295" idx="0"/>
          </p:cNvCxnSpPr>
          <p:nvPr/>
        </p:nvCxnSpPr>
        <p:spPr bwMode="auto">
          <a:xfrm rot="16200000" flipH="1">
            <a:off x="4469201" y="2069693"/>
            <a:ext cx="889813" cy="1403350"/>
          </a:xfrm>
          <a:prstGeom prst="bentConnector3">
            <a:avLst>
              <a:gd name="adj1" fmla="val 47431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305" name="AutoShape 20"/>
          <p:cNvCxnSpPr>
            <a:cxnSpLocks noChangeShapeType="1"/>
            <a:stCxn id="12296" idx="2"/>
            <a:endCxn id="12297" idx="0"/>
          </p:cNvCxnSpPr>
          <p:nvPr/>
        </p:nvCxnSpPr>
        <p:spPr bwMode="auto">
          <a:xfrm flipH="1">
            <a:off x="1150938" y="3035261"/>
            <a:ext cx="794" cy="1101764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306" name="AutoShape 23"/>
          <p:cNvCxnSpPr>
            <a:cxnSpLocks noChangeShapeType="1"/>
            <a:stCxn id="12294" idx="2"/>
            <a:endCxn id="12299" idx="0"/>
          </p:cNvCxnSpPr>
          <p:nvPr/>
        </p:nvCxnSpPr>
        <p:spPr bwMode="auto">
          <a:xfrm>
            <a:off x="7813675" y="2943225"/>
            <a:ext cx="0" cy="1193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307" name="Text Box 25"/>
          <p:cNvSpPr txBox="1">
            <a:spLocks noChangeArrowheads="1"/>
          </p:cNvSpPr>
          <p:nvPr/>
        </p:nvSpPr>
        <p:spPr bwMode="auto">
          <a:xfrm>
            <a:off x="4787900" y="4929188"/>
            <a:ext cx="1655763" cy="1292662"/>
          </a:xfrm>
          <a:prstGeom prst="rect">
            <a:avLst/>
          </a:prstGeom>
          <a:noFill/>
          <a:ln w="508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it-IT" sz="1200" i="1" dirty="0"/>
              <a:t>Ricorso a sostegni al reddito </a:t>
            </a:r>
          </a:p>
          <a:p>
            <a:pPr algn="ctr" eaLnBrk="1" hangingPunct="1">
              <a:spcBef>
                <a:spcPct val="50000"/>
              </a:spcBef>
            </a:pPr>
            <a:r>
              <a:rPr lang="it-IT" sz="1200" i="1" dirty="0"/>
              <a:t>Monitoraggio politiche passive </a:t>
            </a:r>
            <a:r>
              <a:rPr lang="it-IT" sz="1200" i="1" dirty="0" smtClean="0"/>
              <a:t>e partecipazione alle politiche attive </a:t>
            </a:r>
            <a:endParaRPr lang="it-IT" sz="1200" i="1" dirty="0"/>
          </a:p>
        </p:txBody>
      </p:sp>
      <p:cxnSp>
        <p:nvCxnSpPr>
          <p:cNvPr id="12308" name="AutoShape 26"/>
          <p:cNvCxnSpPr>
            <a:cxnSpLocks noChangeShapeType="1"/>
            <a:stCxn id="12298" idx="2"/>
            <a:endCxn id="12307" idx="0"/>
          </p:cNvCxnSpPr>
          <p:nvPr/>
        </p:nvCxnSpPr>
        <p:spPr bwMode="auto">
          <a:xfrm>
            <a:off x="5615782" y="4598988"/>
            <a:ext cx="0" cy="330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309" name="Text Box 28"/>
          <p:cNvSpPr txBox="1">
            <a:spLocks noChangeArrowheads="1"/>
          </p:cNvSpPr>
          <p:nvPr/>
        </p:nvSpPr>
        <p:spPr bwMode="auto">
          <a:xfrm>
            <a:off x="2195513" y="4137025"/>
            <a:ext cx="2378075" cy="461963"/>
          </a:xfrm>
          <a:prstGeom prst="rect">
            <a:avLst/>
          </a:prstGeom>
          <a:noFill/>
          <a:ln w="50800" algn="ctr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it-IT" sz="1200" b="1"/>
              <a:t>Sistema Informativo delle comunicazioni obbligatorie </a:t>
            </a:r>
          </a:p>
        </p:txBody>
      </p:sp>
      <p:cxnSp>
        <p:nvCxnSpPr>
          <p:cNvPr id="12310" name="AutoShape 32"/>
          <p:cNvCxnSpPr>
            <a:cxnSpLocks noChangeShapeType="1"/>
            <a:endCxn id="12309" idx="0"/>
          </p:cNvCxnSpPr>
          <p:nvPr/>
        </p:nvCxnSpPr>
        <p:spPr bwMode="auto">
          <a:xfrm>
            <a:off x="3384550" y="3733800"/>
            <a:ext cx="0" cy="4032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311" name="AutoShape 33"/>
          <p:cNvCxnSpPr>
            <a:cxnSpLocks noChangeShapeType="1"/>
            <a:stCxn id="12295" idx="2"/>
            <a:endCxn id="12298" idx="0"/>
          </p:cNvCxnSpPr>
          <p:nvPr/>
        </p:nvCxnSpPr>
        <p:spPr bwMode="auto">
          <a:xfrm>
            <a:off x="5616575" y="3724275"/>
            <a:ext cx="0" cy="4127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312" name="Text Box 35"/>
          <p:cNvSpPr txBox="1">
            <a:spLocks noChangeArrowheads="1"/>
          </p:cNvSpPr>
          <p:nvPr/>
        </p:nvSpPr>
        <p:spPr bwMode="auto">
          <a:xfrm>
            <a:off x="2339975" y="4929188"/>
            <a:ext cx="2087563" cy="1292225"/>
          </a:xfrm>
          <a:prstGeom prst="rect">
            <a:avLst/>
          </a:prstGeom>
          <a:noFill/>
          <a:ln w="508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it-IT" sz="1200" i="1"/>
              <a:t>Domanda di lavoro dipendente e parasubordinato </a:t>
            </a:r>
          </a:p>
          <a:p>
            <a:pPr algn="ctr" eaLnBrk="1" hangingPunct="1">
              <a:spcBef>
                <a:spcPct val="50000"/>
              </a:spcBef>
            </a:pPr>
            <a:r>
              <a:rPr lang="it-IT" sz="1200" i="1"/>
              <a:t>Risultati Politiche passive  ed attive (Lavoratori sospesi e Disoccupati)</a:t>
            </a:r>
          </a:p>
        </p:txBody>
      </p:sp>
      <p:cxnSp>
        <p:nvCxnSpPr>
          <p:cNvPr id="12313" name="AutoShape 36"/>
          <p:cNvCxnSpPr>
            <a:cxnSpLocks noChangeShapeType="1"/>
            <a:stCxn id="12309" idx="2"/>
            <a:endCxn id="12312" idx="0"/>
          </p:cNvCxnSpPr>
          <p:nvPr/>
        </p:nvCxnSpPr>
        <p:spPr bwMode="auto">
          <a:xfrm flipH="1">
            <a:off x="3384550" y="4598988"/>
            <a:ext cx="0" cy="330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314" name="Text Box 37"/>
          <p:cNvSpPr txBox="1">
            <a:spLocks noChangeArrowheads="1"/>
          </p:cNvSpPr>
          <p:nvPr/>
        </p:nvSpPr>
        <p:spPr bwMode="auto">
          <a:xfrm>
            <a:off x="7019925" y="4929188"/>
            <a:ext cx="1655763" cy="1292662"/>
          </a:xfrm>
          <a:prstGeom prst="rect">
            <a:avLst/>
          </a:prstGeom>
          <a:noFill/>
          <a:ln w="508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it-IT" sz="1200" i="1" dirty="0"/>
              <a:t>Disoccupazione amministrativa </a:t>
            </a:r>
          </a:p>
          <a:p>
            <a:pPr algn="ctr" eaLnBrk="1" hangingPunct="1">
              <a:spcBef>
                <a:spcPct val="50000"/>
              </a:spcBef>
            </a:pPr>
            <a:r>
              <a:rPr lang="it-IT" sz="1200" i="1" dirty="0"/>
              <a:t>Monitoraggio </a:t>
            </a:r>
            <a:r>
              <a:rPr lang="it-IT" sz="1200" i="1" dirty="0" smtClean="0"/>
              <a:t>partecipazione disoccupati  alle politiche </a:t>
            </a:r>
            <a:r>
              <a:rPr lang="it-IT" sz="1200" i="1" dirty="0"/>
              <a:t>attive </a:t>
            </a:r>
          </a:p>
        </p:txBody>
      </p:sp>
      <p:sp>
        <p:nvSpPr>
          <p:cNvPr id="12315" name="Line 39"/>
          <p:cNvSpPr>
            <a:spLocks noChangeShapeType="1"/>
          </p:cNvSpPr>
          <p:nvPr/>
        </p:nvSpPr>
        <p:spPr bwMode="auto">
          <a:xfrm>
            <a:off x="7812088" y="4497388"/>
            <a:ext cx="0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2316" name="Rectangle 3"/>
          <p:cNvSpPr>
            <a:spLocks noChangeArrowheads="1"/>
          </p:cNvSpPr>
          <p:nvPr/>
        </p:nvSpPr>
        <p:spPr bwMode="auto">
          <a:xfrm>
            <a:off x="413942" y="260350"/>
            <a:ext cx="6769100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it-IT" b="1" dirty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L’uso delle fonti statistiche ed amministrative a </a:t>
            </a:r>
          </a:p>
          <a:p>
            <a:pPr>
              <a:defRPr/>
            </a:pPr>
            <a:r>
              <a:rPr lang="it-IT" b="1" dirty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supporto del processo decisionale: </a:t>
            </a:r>
            <a:r>
              <a:rPr lang="it-IT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la </a:t>
            </a:r>
            <a:r>
              <a:rPr lang="it-IT" b="1" dirty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base dati </a:t>
            </a:r>
            <a:r>
              <a:rPr lang="it-IT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condivisa</a:t>
            </a:r>
            <a:endParaRPr lang="it-IT" b="1" dirty="0">
              <a:solidFill>
                <a:srgbClr val="FF66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317" name="Text Box 35"/>
          <p:cNvSpPr txBox="1">
            <a:spLocks noChangeArrowheads="1"/>
          </p:cNvSpPr>
          <p:nvPr/>
        </p:nvSpPr>
        <p:spPr bwMode="auto">
          <a:xfrm>
            <a:off x="258212" y="4836418"/>
            <a:ext cx="1798638" cy="1384995"/>
          </a:xfrm>
          <a:prstGeom prst="rect">
            <a:avLst/>
          </a:prstGeom>
          <a:noFill/>
          <a:ln w="508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it-IT" sz="1200" i="1" dirty="0" smtClean="0"/>
              <a:t>Indicatori di contesto </a:t>
            </a:r>
            <a:r>
              <a:rPr lang="it-IT" sz="1200" i="1" dirty="0"/>
              <a:t>socioeconomico.</a:t>
            </a:r>
          </a:p>
          <a:p>
            <a:pPr algn="ctr" eaLnBrk="1" hangingPunct="1">
              <a:spcBef>
                <a:spcPct val="50000"/>
              </a:spcBef>
            </a:pPr>
            <a:r>
              <a:rPr lang="it-IT" sz="1200" i="1" dirty="0"/>
              <a:t>Analisi comparative indicatori di </a:t>
            </a:r>
            <a:r>
              <a:rPr lang="it-IT" sz="1200" i="1" dirty="0" smtClean="0"/>
              <a:t>sviluppo</a:t>
            </a:r>
          </a:p>
          <a:p>
            <a:pPr algn="ctr" eaLnBrk="1" hangingPunct="1">
              <a:spcBef>
                <a:spcPct val="50000"/>
              </a:spcBef>
            </a:pPr>
            <a:r>
              <a:rPr lang="it-IT" sz="1200" i="1" dirty="0" smtClean="0"/>
              <a:t>Analisi longitudinali su fonti campionarie  </a:t>
            </a:r>
            <a:endParaRPr lang="it-IT" sz="1200" i="1" dirty="0"/>
          </a:p>
        </p:txBody>
      </p:sp>
      <p:cxnSp>
        <p:nvCxnSpPr>
          <p:cNvPr id="12318" name="AutoShape 36"/>
          <p:cNvCxnSpPr>
            <a:cxnSpLocks noChangeShapeType="1"/>
            <a:stCxn id="12297" idx="2"/>
          </p:cNvCxnSpPr>
          <p:nvPr/>
        </p:nvCxnSpPr>
        <p:spPr bwMode="auto">
          <a:xfrm flipH="1">
            <a:off x="1124790" y="4598988"/>
            <a:ext cx="26148" cy="2587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855311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it-IT" dirty="0"/>
              <a:t>Staff di </a:t>
            </a:r>
            <a:r>
              <a:rPr lang="it-IT" b="1" dirty="0">
                <a:solidFill>
                  <a:srgbClr val="FF6600"/>
                </a:solidFill>
              </a:rPr>
              <a:t>S</a:t>
            </a:r>
            <a:r>
              <a:rPr lang="it-IT" dirty="0"/>
              <a:t>tatistica </a:t>
            </a:r>
            <a:r>
              <a:rPr lang="it-IT" b="1" dirty="0">
                <a:solidFill>
                  <a:srgbClr val="FF6600"/>
                </a:solidFill>
              </a:rPr>
              <a:t>S</a:t>
            </a:r>
            <a:r>
              <a:rPr lang="it-IT" dirty="0"/>
              <a:t>tudi e </a:t>
            </a:r>
            <a:r>
              <a:rPr lang="it-IT" b="1" dirty="0">
                <a:solidFill>
                  <a:srgbClr val="FF6600"/>
                </a:solidFill>
              </a:rPr>
              <a:t>R</a:t>
            </a:r>
            <a:r>
              <a:rPr lang="it-IT" dirty="0"/>
              <a:t>icerche sul </a:t>
            </a:r>
            <a:r>
              <a:rPr lang="it-IT" b="1" dirty="0">
                <a:solidFill>
                  <a:srgbClr val="FF6600"/>
                </a:solidFill>
              </a:rPr>
              <a:t>M</a:t>
            </a:r>
            <a:r>
              <a:rPr lang="it-IT" dirty="0"/>
              <a:t>ercato del </a:t>
            </a:r>
            <a:r>
              <a:rPr lang="it-IT" b="1" dirty="0">
                <a:solidFill>
                  <a:srgbClr val="FF6600"/>
                </a:solidFill>
              </a:rPr>
              <a:t>L</a:t>
            </a:r>
            <a:r>
              <a:rPr lang="it-IT" dirty="0"/>
              <a:t>avoro - </a:t>
            </a:r>
            <a:r>
              <a:rPr lang="it-IT" b="1" i="1" dirty="0" err="1">
                <a:solidFill>
                  <a:srgbClr val="FF6600"/>
                </a:solidFill>
              </a:rPr>
              <a:t>SSRM</a:t>
            </a:r>
            <a:r>
              <a:rPr lang="it-IT" i="1" dirty="0" err="1"/>
              <a:t>d</a:t>
            </a:r>
            <a:r>
              <a:rPr lang="it-IT" b="1" i="1" dirty="0" err="1">
                <a:solidFill>
                  <a:srgbClr val="FF6600"/>
                </a:solidFill>
              </a:rPr>
              <a:t>L</a:t>
            </a:r>
            <a:r>
              <a:rPr lang="it-IT" sz="1400" dirty="0">
                <a:latin typeface="Arial" charset="0"/>
              </a:rPr>
              <a:t> </a:t>
            </a: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467544" y="268287"/>
            <a:ext cx="6551612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sz="2000" b="1" dirty="0">
              <a:solidFill>
                <a:srgbClr val="FF6600"/>
              </a:solidFill>
              <a:latin typeface="Century Gothic" pitchFamily="34" charset="0"/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402996" y="1124744"/>
            <a:ext cx="3808964" cy="2031325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it-IT" dirty="0"/>
              <a:t>Istituzione da parte Ministero del lavoro </a:t>
            </a:r>
            <a:r>
              <a:rPr lang="it-IT" dirty="0" smtClean="0"/>
              <a:t>di </a:t>
            </a:r>
            <a:r>
              <a:rPr lang="it-IT" dirty="0"/>
              <a:t>un </a:t>
            </a:r>
            <a:r>
              <a:rPr lang="it-IT" dirty="0" smtClean="0"/>
              <a:t>Gruppo </a:t>
            </a:r>
            <a:r>
              <a:rPr lang="it-IT" dirty="0"/>
              <a:t>di </a:t>
            </a:r>
            <a:r>
              <a:rPr lang="it-IT" dirty="0" smtClean="0"/>
              <a:t>Lavoro con </a:t>
            </a:r>
            <a:r>
              <a:rPr lang="it-IT" b="1" dirty="0" smtClean="0"/>
              <a:t>ISTAT, INPS, ISFOL, Italia Lavoro</a:t>
            </a:r>
            <a:r>
              <a:rPr lang="it-IT" dirty="0" smtClean="0"/>
              <a:t> per </a:t>
            </a:r>
            <a:r>
              <a:rPr lang="it-IT" dirty="0"/>
              <a:t>lo sviluppo del </a:t>
            </a:r>
            <a:r>
              <a:rPr lang="it-IT" b="1" dirty="0"/>
              <a:t>sistema degli indicatori di monitoraggio e valutazione</a:t>
            </a:r>
            <a:r>
              <a:rPr lang="it-IT" dirty="0"/>
              <a:t> della </a:t>
            </a:r>
            <a:r>
              <a:rPr lang="it-IT" dirty="0" smtClean="0"/>
              <a:t>riforma </a:t>
            </a:r>
            <a:r>
              <a:rPr lang="it-IT" dirty="0"/>
              <a:t>del mercato del </a:t>
            </a:r>
            <a:r>
              <a:rPr lang="it-IT" dirty="0" smtClean="0"/>
              <a:t>lavoro </a:t>
            </a:r>
          </a:p>
        </p:txBody>
      </p:sp>
      <p:sp>
        <p:nvSpPr>
          <p:cNvPr id="8" name="CasellaDiTesto 7"/>
          <p:cNvSpPr txBox="1"/>
          <p:nvPr/>
        </p:nvSpPr>
        <p:spPr>
          <a:xfrm>
            <a:off x="402996" y="3480505"/>
            <a:ext cx="3808964" cy="2585323"/>
          </a:xfrm>
          <a:prstGeom prst="rect">
            <a:avLst/>
          </a:prstGeom>
          <a:solidFill>
            <a:srgbClr val="FF9933"/>
          </a:solidFill>
        </p:spPr>
        <p:txBody>
          <a:bodyPr wrap="square" rtlCol="0">
            <a:spAutoFit/>
          </a:bodyPr>
          <a:lstStyle/>
          <a:p>
            <a:r>
              <a:rPr lang="it-IT" dirty="0"/>
              <a:t>Istituzione di un </a:t>
            </a:r>
            <a:r>
              <a:rPr lang="it-IT" dirty="0" smtClean="0"/>
              <a:t>Gruppo </a:t>
            </a:r>
            <a:r>
              <a:rPr lang="it-IT" dirty="0"/>
              <a:t>di lavoro (con </a:t>
            </a:r>
            <a:r>
              <a:rPr lang="it-IT" b="1" dirty="0"/>
              <a:t>ISTAT, INPS, ISFOL, Italia Lavoro)</a:t>
            </a:r>
            <a:r>
              <a:rPr lang="it-IT" dirty="0"/>
              <a:t> </a:t>
            </a:r>
            <a:r>
              <a:rPr lang="it-IT" dirty="0" smtClean="0"/>
              <a:t>per lo sviluppo delle </a:t>
            </a:r>
            <a:r>
              <a:rPr lang="it-IT" b="1" dirty="0" smtClean="0"/>
              <a:t>Banche dati </a:t>
            </a:r>
            <a:r>
              <a:rPr lang="it-IT" dirty="0" smtClean="0"/>
              <a:t>a supporto dei processi di monitoraggio </a:t>
            </a:r>
            <a:r>
              <a:rPr lang="it-IT" dirty="0"/>
              <a:t>e valutazione della </a:t>
            </a:r>
            <a:r>
              <a:rPr lang="it-IT" dirty="0" smtClean="0"/>
              <a:t>riforma </a:t>
            </a:r>
            <a:r>
              <a:rPr lang="it-IT" dirty="0"/>
              <a:t>del mercato del lavoro </a:t>
            </a:r>
            <a:r>
              <a:rPr lang="it-IT" dirty="0" smtClean="0"/>
              <a:t>anche da parte di Enti di ricerca  privati ed Università </a:t>
            </a:r>
            <a:endParaRPr lang="it-IT" dirty="0"/>
          </a:p>
        </p:txBody>
      </p:sp>
      <p:sp>
        <p:nvSpPr>
          <p:cNvPr id="7" name="Freccia a destra 6"/>
          <p:cNvSpPr/>
          <p:nvPr/>
        </p:nvSpPr>
        <p:spPr>
          <a:xfrm>
            <a:off x="4414336" y="1751833"/>
            <a:ext cx="684076" cy="7200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Freccia a destra 8"/>
          <p:cNvSpPr/>
          <p:nvPr/>
        </p:nvSpPr>
        <p:spPr>
          <a:xfrm>
            <a:off x="4414336" y="4063244"/>
            <a:ext cx="756084" cy="7200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Rettangolo 9"/>
          <p:cNvSpPr/>
          <p:nvPr/>
        </p:nvSpPr>
        <p:spPr>
          <a:xfrm>
            <a:off x="5328084" y="1263243"/>
            <a:ext cx="3581982" cy="17543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 smtClean="0">
                <a:solidFill>
                  <a:schemeClr val="tx1"/>
                </a:solidFill>
              </a:rPr>
              <a:t>Definizione di un primo set di indicatori tratti da fonti statistiche ed amministrative </a:t>
            </a:r>
            <a:endParaRPr lang="it-IT" b="1" dirty="0">
              <a:solidFill>
                <a:schemeClr val="tx1"/>
              </a:solidFill>
            </a:endParaRPr>
          </a:p>
        </p:txBody>
      </p:sp>
      <p:sp>
        <p:nvSpPr>
          <p:cNvPr id="13" name="CasellaDiTesto 12"/>
          <p:cNvSpPr txBox="1"/>
          <p:nvPr/>
        </p:nvSpPr>
        <p:spPr>
          <a:xfrm>
            <a:off x="5328084" y="3480505"/>
            <a:ext cx="3581982" cy="923330"/>
          </a:xfrm>
          <a:prstGeom prst="rect">
            <a:avLst/>
          </a:prstGeom>
          <a:solidFill>
            <a:srgbClr val="FF9933"/>
          </a:solidFill>
        </p:spPr>
        <p:txBody>
          <a:bodyPr wrap="square" rtlCol="0">
            <a:spAutoFit/>
          </a:bodyPr>
          <a:lstStyle/>
          <a:p>
            <a:r>
              <a:rPr lang="it-IT" b="1" u="sng" dirty="0" smtClean="0"/>
              <a:t>Campione INPS  di </a:t>
            </a:r>
            <a:r>
              <a:rPr lang="it-IT" dirty="0" smtClean="0"/>
              <a:t>lavoratori dipendenti ed autonomi dal 1985 al 2010 (10% Universo)  </a:t>
            </a:r>
            <a:endParaRPr lang="it-IT" dirty="0"/>
          </a:p>
        </p:txBody>
      </p:sp>
      <p:sp>
        <p:nvSpPr>
          <p:cNvPr id="11" name="Rettangolo 10"/>
          <p:cNvSpPr/>
          <p:nvPr/>
        </p:nvSpPr>
        <p:spPr>
          <a:xfrm>
            <a:off x="5328084" y="4449875"/>
            <a:ext cx="3581982" cy="1477328"/>
          </a:xfrm>
          <a:prstGeom prst="rect">
            <a:avLst/>
          </a:prstGeom>
          <a:solidFill>
            <a:srgbClr val="FF9933">
              <a:alpha val="44000"/>
            </a:srgbClr>
          </a:solidFill>
        </p:spPr>
        <p:txBody>
          <a:bodyPr wrap="square">
            <a:spAutoFit/>
          </a:bodyPr>
          <a:lstStyle/>
          <a:p>
            <a:pPr lvl="0"/>
            <a:r>
              <a:rPr lang="it-IT" b="1" u="sng" dirty="0"/>
              <a:t>Campione </a:t>
            </a:r>
            <a:r>
              <a:rPr lang="it-IT" b="1" u="sng" dirty="0" smtClean="0"/>
              <a:t>CO </a:t>
            </a:r>
            <a:r>
              <a:rPr lang="it-IT" dirty="0" smtClean="0"/>
              <a:t>di </a:t>
            </a:r>
            <a:r>
              <a:rPr lang="it-IT" dirty="0"/>
              <a:t>individui dipendenti e </a:t>
            </a:r>
            <a:r>
              <a:rPr lang="it-IT" dirty="0" smtClean="0"/>
              <a:t>parasubordinati integrato </a:t>
            </a:r>
            <a:r>
              <a:rPr lang="it-IT" dirty="0"/>
              <a:t>da eventi di lavoro autonomo desunti dagli archivi </a:t>
            </a:r>
            <a:r>
              <a:rPr lang="it-IT" b="1" dirty="0" smtClean="0"/>
              <a:t>INPS</a:t>
            </a:r>
            <a:r>
              <a:rPr lang="it-IT" dirty="0" smtClean="0"/>
              <a:t> (10% dell’universo) </a:t>
            </a:r>
            <a:endParaRPr lang="it-IT" dirty="0"/>
          </a:p>
        </p:txBody>
      </p:sp>
      <p:sp>
        <p:nvSpPr>
          <p:cNvPr id="14" name="Rettangolo 13"/>
          <p:cNvSpPr/>
          <p:nvPr/>
        </p:nvSpPr>
        <p:spPr>
          <a:xfrm>
            <a:off x="435270" y="422516"/>
            <a:ext cx="66161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it-IT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Le attività avviate: </a:t>
            </a:r>
            <a:r>
              <a:rPr lang="it-IT" b="1" dirty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la base dati </a:t>
            </a:r>
            <a:r>
              <a:rPr lang="it-IT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rPr>
              <a:t>condivisa e gli indicatori </a:t>
            </a:r>
            <a:endParaRPr lang="it-IT" b="1" dirty="0">
              <a:solidFill>
                <a:srgbClr val="FF66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0127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251520" y="4869160"/>
            <a:ext cx="8229600" cy="5692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it-IT" sz="1200" i="1" dirty="0" smtClean="0">
                <a:latin typeface="Century Gothic" pitchFamily="34" charset="0"/>
              </a:rPr>
              <a:t>Maurizio </a:t>
            </a:r>
            <a:r>
              <a:rPr lang="it-IT" sz="1200" i="1" dirty="0" err="1" smtClean="0">
                <a:latin typeface="Century Gothic" pitchFamily="34" charset="0"/>
              </a:rPr>
              <a:t>Sorcioni</a:t>
            </a:r>
            <a:r>
              <a:rPr lang="it-IT" sz="1200" i="1" dirty="0" smtClean="0">
                <a:latin typeface="Century Gothic" pitchFamily="34" charset="0"/>
              </a:rPr>
              <a:t> </a:t>
            </a:r>
          </a:p>
          <a:p>
            <a:pPr marL="342900" indent="-342900" algn="ctr">
              <a:spcBef>
                <a:spcPct val="20000"/>
              </a:spcBef>
            </a:pPr>
            <a:r>
              <a:rPr lang="it-IT" sz="1200" i="1" dirty="0" smtClean="0">
                <a:latin typeface="Century Gothic" pitchFamily="34" charset="0"/>
              </a:rPr>
              <a:t>Staff di </a:t>
            </a:r>
            <a:r>
              <a:rPr lang="it-IT" sz="1200" b="1" i="1" dirty="0" smtClean="0">
                <a:solidFill>
                  <a:srgbClr val="FF6600"/>
                </a:solidFill>
                <a:latin typeface="Century Gothic" pitchFamily="34" charset="0"/>
              </a:rPr>
              <a:t>S</a:t>
            </a:r>
            <a:r>
              <a:rPr lang="it-IT" sz="1200" i="1" dirty="0" smtClean="0">
                <a:latin typeface="Century Gothic" pitchFamily="34" charset="0"/>
              </a:rPr>
              <a:t>tatistica </a:t>
            </a:r>
            <a:r>
              <a:rPr lang="it-IT" sz="1200" b="1" i="1" dirty="0" smtClean="0">
                <a:solidFill>
                  <a:srgbClr val="FF6600"/>
                </a:solidFill>
                <a:latin typeface="Century Gothic" pitchFamily="34" charset="0"/>
              </a:rPr>
              <a:t>S</a:t>
            </a:r>
            <a:r>
              <a:rPr lang="it-IT" sz="1200" i="1" dirty="0" smtClean="0">
                <a:latin typeface="Century Gothic" pitchFamily="34" charset="0"/>
              </a:rPr>
              <a:t>tudi e </a:t>
            </a:r>
            <a:r>
              <a:rPr lang="it-IT" sz="1200" b="1" i="1" dirty="0" smtClean="0">
                <a:solidFill>
                  <a:srgbClr val="FF6600"/>
                </a:solidFill>
                <a:latin typeface="Century Gothic" pitchFamily="34" charset="0"/>
              </a:rPr>
              <a:t>R</a:t>
            </a:r>
            <a:r>
              <a:rPr lang="it-IT" sz="1200" i="1" dirty="0" smtClean="0">
                <a:latin typeface="Century Gothic" pitchFamily="34" charset="0"/>
              </a:rPr>
              <a:t>icerche sul </a:t>
            </a:r>
            <a:r>
              <a:rPr lang="it-IT" sz="1200" b="1" i="1" dirty="0" smtClean="0">
                <a:solidFill>
                  <a:srgbClr val="FF6600"/>
                </a:solidFill>
                <a:latin typeface="Century Gothic" pitchFamily="34" charset="0"/>
              </a:rPr>
              <a:t>M</a:t>
            </a:r>
            <a:r>
              <a:rPr lang="it-IT" sz="1200" i="1" dirty="0" smtClean="0">
                <a:latin typeface="Century Gothic" pitchFamily="34" charset="0"/>
              </a:rPr>
              <a:t>ercato del </a:t>
            </a:r>
            <a:r>
              <a:rPr lang="it-IT" sz="1200" b="1" i="1" dirty="0" smtClean="0">
                <a:solidFill>
                  <a:srgbClr val="FF6600"/>
                </a:solidFill>
                <a:latin typeface="Century Gothic" pitchFamily="34" charset="0"/>
              </a:rPr>
              <a:t>L</a:t>
            </a:r>
            <a:r>
              <a:rPr lang="it-IT" sz="1200" i="1" dirty="0" smtClean="0">
                <a:latin typeface="Century Gothic" pitchFamily="34" charset="0"/>
              </a:rPr>
              <a:t>avoro - </a:t>
            </a:r>
            <a:r>
              <a:rPr lang="it-IT" sz="1200" b="1" i="1" dirty="0" err="1" smtClean="0">
                <a:solidFill>
                  <a:srgbClr val="FF6600"/>
                </a:solidFill>
                <a:latin typeface="Century Gothic" pitchFamily="34" charset="0"/>
              </a:rPr>
              <a:t>SSRM</a:t>
            </a:r>
            <a:r>
              <a:rPr lang="it-IT" sz="1200" i="1" dirty="0" err="1" smtClean="0">
                <a:latin typeface="Century Gothic" pitchFamily="34" charset="0"/>
              </a:rPr>
              <a:t>d</a:t>
            </a:r>
            <a:r>
              <a:rPr lang="it-IT" sz="1200" b="1" i="1" dirty="0" err="1" smtClean="0">
                <a:solidFill>
                  <a:srgbClr val="FF6600"/>
                </a:solidFill>
                <a:latin typeface="Century Gothic" pitchFamily="34" charset="0"/>
              </a:rPr>
              <a:t>L</a:t>
            </a:r>
            <a:endParaRPr lang="it-IT" sz="1200" b="1" i="1" dirty="0" smtClean="0">
              <a:solidFill>
                <a:srgbClr val="FF6600"/>
              </a:solidFill>
              <a:latin typeface="Century Gothic" pitchFamily="34" charset="0"/>
            </a:endParaRPr>
          </a:p>
          <a:p>
            <a:pPr marL="342900" indent="-342900" algn="ctr">
              <a:spcBef>
                <a:spcPct val="20000"/>
              </a:spcBef>
            </a:pPr>
            <a:endParaRPr lang="it-IT" sz="1200" i="1" dirty="0">
              <a:latin typeface="Century Gothic" pitchFamily="34" charset="0"/>
            </a:endParaRPr>
          </a:p>
        </p:txBody>
      </p:sp>
      <p:pic>
        <p:nvPicPr>
          <p:cNvPr id="2050" name="0 Imagen" descr="logo_eurosocial_rg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955" y="162608"/>
            <a:ext cx="1760797" cy="48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ttangolo 4"/>
          <p:cNvSpPr/>
          <p:nvPr/>
        </p:nvSpPr>
        <p:spPr>
          <a:xfrm>
            <a:off x="1218355" y="967052"/>
            <a:ext cx="603421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b="1" dirty="0"/>
              <a:t>Acción SOL</a:t>
            </a:r>
            <a:r>
              <a:rPr lang="es-ES" dirty="0"/>
              <a:t> </a:t>
            </a:r>
            <a:endParaRPr lang="it-IT" dirty="0"/>
          </a:p>
          <a:p>
            <a:pPr algn="ctr"/>
            <a:r>
              <a:rPr lang="es-ES" dirty="0"/>
              <a:t>Encuentro de Trabajo internacional </a:t>
            </a:r>
            <a:endParaRPr lang="it-IT" dirty="0"/>
          </a:p>
          <a:p>
            <a:pPr algn="ctr"/>
            <a:r>
              <a:rPr lang="es-ES" b="1" i="1" dirty="0" smtClean="0"/>
              <a:t>Monitoreo </a:t>
            </a:r>
            <a:r>
              <a:rPr lang="es-ES" b="1" i="1" dirty="0"/>
              <a:t>y evaluación de las políticas de empleo</a:t>
            </a:r>
            <a:endParaRPr lang="it-IT" dirty="0"/>
          </a:p>
          <a:p>
            <a:pPr algn="ctr"/>
            <a:r>
              <a:rPr lang="es-ES" b="1" i="1" dirty="0"/>
              <a:t>Comparación de experiencias y metodologías</a:t>
            </a:r>
            <a:endParaRPr lang="it-IT" dirty="0"/>
          </a:p>
        </p:txBody>
      </p:sp>
      <p:sp>
        <p:nvSpPr>
          <p:cNvPr id="6" name="Rettangolo 5"/>
          <p:cNvSpPr/>
          <p:nvPr/>
        </p:nvSpPr>
        <p:spPr>
          <a:xfrm>
            <a:off x="93365" y="2035242"/>
            <a:ext cx="82296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1400" b="1" i="1" dirty="0"/>
              <a:t>Roma - Italia Lavoro </a:t>
            </a:r>
            <a:r>
              <a:rPr lang="it-IT" sz="1400" dirty="0"/>
              <a:t> </a:t>
            </a:r>
            <a:r>
              <a:rPr lang="es-ES" sz="1400" b="1" i="1" dirty="0" smtClean="0"/>
              <a:t>20</a:t>
            </a:r>
            <a:r>
              <a:rPr lang="es-ES" sz="1400" b="1" i="1" dirty="0"/>
              <a:t>– 22  de Mayo de 2013 </a:t>
            </a:r>
            <a:endParaRPr lang="it-IT" sz="1400" dirty="0"/>
          </a:p>
        </p:txBody>
      </p:sp>
      <p:sp>
        <p:nvSpPr>
          <p:cNvPr id="7" name="Rettangolo 6"/>
          <p:cNvSpPr/>
          <p:nvPr/>
        </p:nvSpPr>
        <p:spPr>
          <a:xfrm>
            <a:off x="467544" y="2564904"/>
            <a:ext cx="81369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400" b="1" dirty="0"/>
              <a:t>El monitoreo y la evaluación de las políticas del empleo en Italia</a:t>
            </a:r>
            <a:r>
              <a:rPr lang="es-ES" sz="2400" b="1" i="1" dirty="0"/>
              <a:t>. </a:t>
            </a:r>
            <a:endParaRPr lang="it-IT" sz="2400" dirty="0"/>
          </a:p>
        </p:txBody>
      </p:sp>
      <p:pic>
        <p:nvPicPr>
          <p:cNvPr id="2051" name="2 Imagen" descr="parrilla_logos_rgb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5947" y="65464"/>
            <a:ext cx="6087244" cy="67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85203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it-IT" dirty="0"/>
              <a:t>Staff di </a:t>
            </a:r>
            <a:r>
              <a:rPr lang="it-IT" b="1" dirty="0">
                <a:solidFill>
                  <a:srgbClr val="FF6600"/>
                </a:solidFill>
              </a:rPr>
              <a:t>S</a:t>
            </a:r>
            <a:r>
              <a:rPr lang="it-IT" dirty="0"/>
              <a:t>tatistica </a:t>
            </a:r>
            <a:r>
              <a:rPr lang="it-IT" b="1" dirty="0">
                <a:solidFill>
                  <a:srgbClr val="FF6600"/>
                </a:solidFill>
              </a:rPr>
              <a:t>S</a:t>
            </a:r>
            <a:r>
              <a:rPr lang="it-IT" dirty="0"/>
              <a:t>tudi e </a:t>
            </a:r>
            <a:r>
              <a:rPr lang="it-IT" b="1" dirty="0">
                <a:solidFill>
                  <a:srgbClr val="FF6600"/>
                </a:solidFill>
              </a:rPr>
              <a:t>R</a:t>
            </a:r>
            <a:r>
              <a:rPr lang="it-IT" dirty="0"/>
              <a:t>icerche sul </a:t>
            </a:r>
            <a:r>
              <a:rPr lang="it-IT" b="1" dirty="0">
                <a:solidFill>
                  <a:srgbClr val="FF6600"/>
                </a:solidFill>
              </a:rPr>
              <a:t>M</a:t>
            </a:r>
            <a:r>
              <a:rPr lang="it-IT" dirty="0"/>
              <a:t>ercato del </a:t>
            </a:r>
            <a:r>
              <a:rPr lang="it-IT" b="1" dirty="0">
                <a:solidFill>
                  <a:srgbClr val="FF6600"/>
                </a:solidFill>
              </a:rPr>
              <a:t>L</a:t>
            </a:r>
            <a:r>
              <a:rPr lang="it-IT" dirty="0"/>
              <a:t>avoro - </a:t>
            </a:r>
            <a:r>
              <a:rPr lang="it-IT" b="1" i="1" dirty="0" err="1">
                <a:solidFill>
                  <a:srgbClr val="FF6600"/>
                </a:solidFill>
              </a:rPr>
              <a:t>SSRM</a:t>
            </a:r>
            <a:r>
              <a:rPr lang="it-IT" i="1" dirty="0" err="1"/>
              <a:t>d</a:t>
            </a:r>
            <a:r>
              <a:rPr lang="it-IT" b="1" i="1" dirty="0" err="1">
                <a:solidFill>
                  <a:srgbClr val="FF6600"/>
                </a:solidFill>
              </a:rPr>
              <a:t>L</a:t>
            </a:r>
            <a:r>
              <a:rPr lang="it-IT" sz="1400" dirty="0">
                <a:latin typeface="Arial" charset="0"/>
              </a:rPr>
              <a:t> </a:t>
            </a: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467544" y="268287"/>
            <a:ext cx="6551612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sz="2000" b="1" dirty="0">
              <a:solidFill>
                <a:srgbClr val="FF6600"/>
              </a:solidFill>
              <a:latin typeface="Century Gothic" pitchFamily="34" charset="0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467544" y="1196752"/>
            <a:ext cx="82809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b="1" i="1" dirty="0"/>
              <a:t>Monitoreo y evaluación de las políticas de empleo – Comparación de experiencias y metodologías</a:t>
            </a:r>
            <a:r>
              <a:rPr lang="es-ES" dirty="0"/>
              <a:t>,</a:t>
            </a:r>
            <a:r>
              <a:rPr lang="es-ES" i="1" dirty="0"/>
              <a:t> </a:t>
            </a:r>
            <a:r>
              <a:rPr lang="es-ES" dirty="0"/>
              <a:t>se propone los siguientes objetivos:</a:t>
            </a:r>
            <a:r>
              <a:rPr lang="es-ES" i="1" dirty="0"/>
              <a:t> </a:t>
            </a:r>
            <a:endParaRPr lang="it-IT" dirty="0"/>
          </a:p>
        </p:txBody>
      </p:sp>
      <p:sp>
        <p:nvSpPr>
          <p:cNvPr id="5" name="Rettangolo 4"/>
          <p:cNvSpPr/>
          <p:nvPr/>
        </p:nvSpPr>
        <p:spPr>
          <a:xfrm>
            <a:off x="494446" y="1988840"/>
            <a:ext cx="82809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/>
              <a:t>ilustrar </a:t>
            </a:r>
            <a:r>
              <a:rPr lang="es-ES" dirty="0" smtClean="0"/>
              <a:t>las </a:t>
            </a:r>
            <a:r>
              <a:rPr lang="es-ES" dirty="0"/>
              <a:t>normas, las bases de datos, las metodologías y los modelos para el monitoreo y la evaluación de las políticas de empleo adoptados en Italia y Europa, ilustrando paralelamente, una serie de experiencias </a:t>
            </a:r>
            <a:r>
              <a:rPr lang="es-ES" dirty="0" smtClean="0"/>
              <a:t>concretas. </a:t>
            </a:r>
            <a:endParaRPr lang="it-IT" dirty="0"/>
          </a:p>
        </p:txBody>
      </p:sp>
      <p:sp>
        <p:nvSpPr>
          <p:cNvPr id="7" name="Rettangolo 6"/>
          <p:cNvSpPr/>
          <p:nvPr/>
        </p:nvSpPr>
        <p:spPr>
          <a:xfrm>
            <a:off x="516999" y="3144895"/>
            <a:ext cx="818201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/>
              <a:t>desarrollar con los participantes - en el ámbito de grupos de trabajo -  una discusión sobre las experiencias realizadas en los países presentes </a:t>
            </a:r>
            <a:r>
              <a:rPr lang="es-ES" dirty="0" smtClean="0"/>
              <a:t>así </a:t>
            </a:r>
            <a:r>
              <a:rPr lang="es-ES" dirty="0"/>
              <a:t>como sobre aquellas realizadas en Italia y Europa, evidenciando puntos de fuerza y debilidades de las mismas</a:t>
            </a:r>
            <a:endParaRPr lang="it-IT" dirty="0"/>
          </a:p>
        </p:txBody>
      </p:sp>
      <p:sp>
        <p:nvSpPr>
          <p:cNvPr id="8" name="Rettangolo 7"/>
          <p:cNvSpPr/>
          <p:nvPr/>
        </p:nvSpPr>
        <p:spPr>
          <a:xfrm>
            <a:off x="516998" y="4653136"/>
            <a:ext cx="823146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" dirty="0"/>
              <a:t>delinear una iniciativa Regional en materia metodologías aplicables a la evaluación de las políticas de empleo.</a:t>
            </a:r>
            <a:endParaRPr lang="it-IT" dirty="0"/>
          </a:p>
        </p:txBody>
      </p:sp>
      <p:sp>
        <p:nvSpPr>
          <p:cNvPr id="9" name="CasellaDiTesto 8"/>
          <p:cNvSpPr txBox="1"/>
          <p:nvPr/>
        </p:nvSpPr>
        <p:spPr>
          <a:xfrm>
            <a:off x="525707" y="84990"/>
            <a:ext cx="655161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Presentazione del seminario: </a:t>
            </a:r>
          </a:p>
          <a:p>
            <a:r>
              <a:rPr lang="it-IT" sz="28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diversi contributi</a:t>
            </a:r>
            <a:r>
              <a:rPr lang="it-IT" sz="2800" dirty="0" smtClean="0">
                <a:solidFill>
                  <a:srgbClr val="FF6600"/>
                </a:solidFill>
              </a:rPr>
              <a:t> </a:t>
            </a:r>
            <a:endParaRPr lang="it-IT" sz="2800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7563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it-IT" dirty="0"/>
              <a:t>Staff di </a:t>
            </a:r>
            <a:r>
              <a:rPr lang="it-IT" b="1" dirty="0">
                <a:solidFill>
                  <a:srgbClr val="FF6600"/>
                </a:solidFill>
              </a:rPr>
              <a:t>S</a:t>
            </a:r>
            <a:r>
              <a:rPr lang="it-IT" dirty="0"/>
              <a:t>tatistica </a:t>
            </a:r>
            <a:r>
              <a:rPr lang="it-IT" b="1" dirty="0">
                <a:solidFill>
                  <a:srgbClr val="FF6600"/>
                </a:solidFill>
              </a:rPr>
              <a:t>S</a:t>
            </a:r>
            <a:r>
              <a:rPr lang="it-IT" dirty="0"/>
              <a:t>tudi e </a:t>
            </a:r>
            <a:r>
              <a:rPr lang="it-IT" b="1" dirty="0">
                <a:solidFill>
                  <a:srgbClr val="FF6600"/>
                </a:solidFill>
              </a:rPr>
              <a:t>R</a:t>
            </a:r>
            <a:r>
              <a:rPr lang="it-IT" dirty="0"/>
              <a:t>icerche sul </a:t>
            </a:r>
            <a:r>
              <a:rPr lang="it-IT" b="1" dirty="0">
                <a:solidFill>
                  <a:srgbClr val="FF6600"/>
                </a:solidFill>
              </a:rPr>
              <a:t>M</a:t>
            </a:r>
            <a:r>
              <a:rPr lang="it-IT" dirty="0"/>
              <a:t>ercato del </a:t>
            </a:r>
            <a:r>
              <a:rPr lang="it-IT" b="1" dirty="0">
                <a:solidFill>
                  <a:srgbClr val="FF6600"/>
                </a:solidFill>
              </a:rPr>
              <a:t>L</a:t>
            </a:r>
            <a:r>
              <a:rPr lang="it-IT" dirty="0"/>
              <a:t>avoro - </a:t>
            </a:r>
            <a:r>
              <a:rPr lang="it-IT" b="1" i="1" dirty="0" err="1">
                <a:solidFill>
                  <a:srgbClr val="FF6600"/>
                </a:solidFill>
              </a:rPr>
              <a:t>SSRM</a:t>
            </a:r>
            <a:r>
              <a:rPr lang="it-IT" i="1" dirty="0" err="1"/>
              <a:t>d</a:t>
            </a:r>
            <a:r>
              <a:rPr lang="it-IT" b="1" i="1" dirty="0" err="1">
                <a:solidFill>
                  <a:srgbClr val="FF6600"/>
                </a:solidFill>
              </a:rPr>
              <a:t>L</a:t>
            </a:r>
            <a:r>
              <a:rPr lang="it-IT" sz="1400" dirty="0">
                <a:latin typeface="Arial" charset="0"/>
              </a:rPr>
              <a:t> </a:t>
            </a: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467544" y="268287"/>
            <a:ext cx="6551612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sz="2000" b="1" dirty="0">
              <a:solidFill>
                <a:srgbClr val="FF6600"/>
              </a:solidFill>
              <a:latin typeface="Century Gothic" pitchFamily="34" charset="0"/>
            </a:endParaRPr>
          </a:p>
        </p:txBody>
      </p:sp>
      <p:sp>
        <p:nvSpPr>
          <p:cNvPr id="2" name="Rettangolo 1"/>
          <p:cNvSpPr/>
          <p:nvPr/>
        </p:nvSpPr>
        <p:spPr>
          <a:xfrm>
            <a:off x="339092" y="1772816"/>
            <a:ext cx="3296804" cy="3416320"/>
          </a:xfrm>
          <a:prstGeom prst="rect">
            <a:avLst/>
          </a:prstGeom>
          <a:solidFill>
            <a:srgbClr val="FFC000">
              <a:alpha val="56000"/>
            </a:srgbClr>
          </a:solidFill>
        </p:spPr>
        <p:txBody>
          <a:bodyPr wrap="square">
            <a:spAutoFit/>
          </a:bodyPr>
          <a:lstStyle/>
          <a:p>
            <a:pPr lvl="0"/>
            <a:r>
              <a:rPr lang="es-ES" b="1" dirty="0"/>
              <a:t>Metodologías, técnicas, modelos de monitoreo y evaluación de las políticas del </a:t>
            </a:r>
            <a:r>
              <a:rPr lang="es-ES" b="1" dirty="0" smtClean="0"/>
              <a:t>empleo. </a:t>
            </a:r>
            <a:r>
              <a:rPr lang="es-ES" dirty="0"/>
              <a:t>La segunda ponencia describirá las principales técnicas de monitoreo y evaluación de las políticas del empleo, enmarcadas en los modelos de análisis más comunes en  los principales países europeos. </a:t>
            </a:r>
            <a:endParaRPr lang="it-IT" dirty="0"/>
          </a:p>
        </p:txBody>
      </p:sp>
      <p:sp>
        <p:nvSpPr>
          <p:cNvPr id="3" name="Rettangolo 2"/>
          <p:cNvSpPr/>
          <p:nvPr/>
        </p:nvSpPr>
        <p:spPr>
          <a:xfrm>
            <a:off x="3923928" y="4582257"/>
            <a:ext cx="487548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600" b="1" dirty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Marco Centra </a:t>
            </a:r>
            <a:r>
              <a:rPr lang="it-IT" sz="16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</a:t>
            </a:r>
            <a:r>
              <a:rPr lang="it-IT" sz="1600" dirty="0" smtClean="0"/>
              <a:t>Dirige </a:t>
            </a:r>
            <a:r>
              <a:rPr lang="it-IT" sz="1600" dirty="0"/>
              <a:t>la struttura </a:t>
            </a:r>
            <a:r>
              <a:rPr lang="it-IT" sz="1600" dirty="0" err="1"/>
              <a:t>dell’Isfol</a:t>
            </a:r>
            <a:r>
              <a:rPr lang="it-IT" sz="1600" dirty="0"/>
              <a:t> (Istituto per lo sviluppo della formazione professionale dei lavoratori) che si occupa di analisi e valutazione delle politiche per </a:t>
            </a:r>
            <a:r>
              <a:rPr lang="it-IT" sz="1600" dirty="0" smtClean="0"/>
              <a:t>l’occupazione </a:t>
            </a:r>
            <a:r>
              <a:rPr lang="it-IT" sz="1600" dirty="0"/>
              <a:t>Insegna, presso la Facoltà di Scienze statistiche, Metodi di valutazione delle politiche sociali. </a:t>
            </a:r>
          </a:p>
        </p:txBody>
      </p:sp>
      <p:sp>
        <p:nvSpPr>
          <p:cNvPr id="5" name="Rettangolo 4"/>
          <p:cNvSpPr/>
          <p:nvPr/>
        </p:nvSpPr>
        <p:spPr>
          <a:xfrm>
            <a:off x="3923928" y="1050685"/>
            <a:ext cx="5040610" cy="35086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b="1" i="1" dirty="0" err="1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Isfo</a:t>
            </a:r>
            <a:r>
              <a:rPr lang="it-IT" sz="2400" b="1" i="1" dirty="0" err="1" smtClean="0">
                <a:solidFill>
                  <a:srgbClr val="FF6600"/>
                </a:solidFill>
              </a:rPr>
              <a:t>l</a:t>
            </a:r>
            <a:r>
              <a:rPr lang="it-IT" sz="2400" b="1" i="1" dirty="0" smtClean="0"/>
              <a:t> </a:t>
            </a:r>
            <a:r>
              <a:rPr lang="it-IT" dirty="0" smtClean="0"/>
              <a:t>-  </a:t>
            </a:r>
            <a:r>
              <a:rPr lang="it-IT" b="1" dirty="0" smtClean="0"/>
              <a:t>Istituto </a:t>
            </a:r>
            <a:r>
              <a:rPr lang="it-IT" b="1" dirty="0"/>
              <a:t>per lo sviluppo della formazione professionale dei lavoratori </a:t>
            </a:r>
            <a:r>
              <a:rPr lang="it-IT" dirty="0"/>
              <a:t> -  è un </a:t>
            </a:r>
            <a:r>
              <a:rPr lang="it-IT" dirty="0" smtClean="0"/>
              <a:t>Ente </a:t>
            </a:r>
            <a:r>
              <a:rPr lang="it-IT" dirty="0"/>
              <a:t>nazionale di ricerca sottoposto alla vigilanza del Ministero del Lavoro e delle politiche </a:t>
            </a:r>
            <a:r>
              <a:rPr lang="it-IT" dirty="0" smtClean="0"/>
              <a:t>sociali. </a:t>
            </a:r>
            <a:r>
              <a:rPr lang="it-IT" dirty="0"/>
              <a:t>O</a:t>
            </a:r>
            <a:r>
              <a:rPr lang="it-IT" dirty="0" smtClean="0"/>
              <a:t>pera </a:t>
            </a:r>
            <a:r>
              <a:rPr lang="it-IT" dirty="0"/>
              <a:t>nel campo della formazione, del lavoro e delle politiche sociali, </a:t>
            </a:r>
            <a:r>
              <a:rPr lang="it-IT" dirty="0" smtClean="0"/>
              <a:t>svolge </a:t>
            </a:r>
            <a:r>
              <a:rPr lang="it-IT" dirty="0"/>
              <a:t>e promuove attività di studio, ricerca, sperimentazione, documentazione, informazione e </a:t>
            </a:r>
            <a:r>
              <a:rPr lang="it-IT" dirty="0" err="1" smtClean="0"/>
              <a:t>valutazione.Fa</a:t>
            </a:r>
            <a:r>
              <a:rPr lang="it-IT" dirty="0" smtClean="0"/>
              <a:t> </a:t>
            </a:r>
            <a:r>
              <a:rPr lang="it-IT" dirty="0"/>
              <a:t>parte del Sistema Statistico Nazionale (</a:t>
            </a:r>
            <a:r>
              <a:rPr lang="it-IT" dirty="0" err="1"/>
              <a:t>Sistan</a:t>
            </a:r>
            <a:r>
              <a:rPr lang="it-IT" dirty="0"/>
              <a:t>) e collabora con gli organismi e le istituzioni comunitarie</a:t>
            </a:r>
            <a:r>
              <a:rPr lang="it-IT" dirty="0" smtClean="0"/>
              <a:t>.</a:t>
            </a:r>
            <a:endParaRPr lang="it-IT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339092" y="78805"/>
            <a:ext cx="66994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Presentazione del seminario: i diversi contributi</a:t>
            </a:r>
            <a:r>
              <a:rPr lang="it-IT" sz="2400" dirty="0" smtClean="0">
                <a:solidFill>
                  <a:srgbClr val="FF6600"/>
                </a:solidFill>
              </a:rPr>
              <a:t> </a:t>
            </a:r>
            <a:endParaRPr lang="it-IT" sz="2400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6683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it-IT" dirty="0"/>
              <a:t>Staff di </a:t>
            </a:r>
            <a:r>
              <a:rPr lang="it-IT" b="1" dirty="0">
                <a:solidFill>
                  <a:srgbClr val="FF6600"/>
                </a:solidFill>
              </a:rPr>
              <a:t>S</a:t>
            </a:r>
            <a:r>
              <a:rPr lang="it-IT" dirty="0"/>
              <a:t>tatistica </a:t>
            </a:r>
            <a:r>
              <a:rPr lang="it-IT" b="1" dirty="0">
                <a:solidFill>
                  <a:srgbClr val="FF6600"/>
                </a:solidFill>
              </a:rPr>
              <a:t>S</a:t>
            </a:r>
            <a:r>
              <a:rPr lang="it-IT" dirty="0"/>
              <a:t>tudi e </a:t>
            </a:r>
            <a:r>
              <a:rPr lang="it-IT" b="1" dirty="0">
                <a:solidFill>
                  <a:srgbClr val="FF6600"/>
                </a:solidFill>
              </a:rPr>
              <a:t>R</a:t>
            </a:r>
            <a:r>
              <a:rPr lang="it-IT" dirty="0"/>
              <a:t>icerche sul </a:t>
            </a:r>
            <a:r>
              <a:rPr lang="it-IT" b="1" dirty="0">
                <a:solidFill>
                  <a:srgbClr val="FF6600"/>
                </a:solidFill>
              </a:rPr>
              <a:t>M</a:t>
            </a:r>
            <a:r>
              <a:rPr lang="it-IT" dirty="0"/>
              <a:t>ercato del </a:t>
            </a:r>
            <a:r>
              <a:rPr lang="it-IT" b="1" dirty="0">
                <a:solidFill>
                  <a:srgbClr val="FF6600"/>
                </a:solidFill>
              </a:rPr>
              <a:t>L</a:t>
            </a:r>
            <a:r>
              <a:rPr lang="it-IT" dirty="0"/>
              <a:t>avoro - </a:t>
            </a:r>
            <a:r>
              <a:rPr lang="it-IT" b="1" i="1" dirty="0" err="1">
                <a:solidFill>
                  <a:srgbClr val="FF6600"/>
                </a:solidFill>
              </a:rPr>
              <a:t>SSRM</a:t>
            </a:r>
            <a:r>
              <a:rPr lang="it-IT" i="1" dirty="0" err="1"/>
              <a:t>d</a:t>
            </a:r>
            <a:r>
              <a:rPr lang="it-IT" b="1" i="1" dirty="0" err="1">
                <a:solidFill>
                  <a:srgbClr val="FF6600"/>
                </a:solidFill>
              </a:rPr>
              <a:t>L</a:t>
            </a:r>
            <a:r>
              <a:rPr lang="it-IT" sz="1400" dirty="0">
                <a:latin typeface="Arial" charset="0"/>
              </a:rPr>
              <a:t> </a:t>
            </a: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467544" y="268287"/>
            <a:ext cx="6551612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sz="2000" b="1" dirty="0">
              <a:solidFill>
                <a:srgbClr val="FF6600"/>
              </a:solidFill>
              <a:latin typeface="Century Gothic" pitchFamily="34" charset="0"/>
            </a:endParaRPr>
          </a:p>
        </p:txBody>
      </p:sp>
      <p:sp>
        <p:nvSpPr>
          <p:cNvPr id="2" name="Rettangolo 1"/>
          <p:cNvSpPr/>
          <p:nvPr/>
        </p:nvSpPr>
        <p:spPr>
          <a:xfrm>
            <a:off x="337838" y="1844824"/>
            <a:ext cx="4100418" cy="3693319"/>
          </a:xfrm>
          <a:prstGeom prst="rect">
            <a:avLst/>
          </a:prstGeom>
          <a:solidFill>
            <a:schemeClr val="accent2">
              <a:lumMod val="40000"/>
              <a:lumOff val="60000"/>
              <a:alpha val="49000"/>
            </a:schemeClr>
          </a:solidFill>
        </p:spPr>
        <p:txBody>
          <a:bodyPr wrap="square">
            <a:spAutoFit/>
          </a:bodyPr>
          <a:lstStyle/>
          <a:p>
            <a:pPr lvl="0"/>
            <a:r>
              <a:rPr lang="es-ES" b="1" dirty="0"/>
              <a:t>Experiencia 1: The perverse effects of job security provisions on job security: results from a regression discontinuity design. </a:t>
            </a:r>
            <a:r>
              <a:rPr lang="es-ES" dirty="0"/>
              <a:t>Será presentado un programa de investigación de la OCDE en la cual participó Italia Lavoro, y que tuvo como propósito evaluar los efectos de la actual crisis sobre las empresas europeas.  Serán ilustrados los modelos de análisis contrafactual y las bases de datos administrativos utilizadas en la evaluación.</a:t>
            </a:r>
            <a:endParaRPr lang="it-IT" dirty="0"/>
          </a:p>
        </p:txBody>
      </p:sp>
      <p:sp>
        <p:nvSpPr>
          <p:cNvPr id="3" name="Rettangolo 2"/>
          <p:cNvSpPr/>
          <p:nvPr/>
        </p:nvSpPr>
        <p:spPr>
          <a:xfrm>
            <a:off x="4680012" y="1124744"/>
            <a:ext cx="396044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b="1" dirty="0" smtClean="0"/>
              <a:t>Italia </a:t>
            </a:r>
            <a:r>
              <a:rPr lang="it-IT" b="1" dirty="0"/>
              <a:t>Lavoro </a:t>
            </a:r>
            <a:r>
              <a:rPr lang="it-IT" dirty="0"/>
              <a:t>è una società per azioni, totalmente partecipata dal Ministero dell'Economia e delle Finanze. Opera, per legge, come </a:t>
            </a:r>
            <a:r>
              <a:rPr lang="it-IT" b="1" dirty="0" smtClean="0"/>
              <a:t>Ente </a:t>
            </a:r>
            <a:r>
              <a:rPr lang="it-IT" b="1" dirty="0"/>
              <a:t>strumentale </a:t>
            </a:r>
            <a:r>
              <a:rPr lang="it-IT" dirty="0"/>
              <a:t>del Ministero del Lavoro e delle Politiche sociali per la promozione e la gestione di azioni nel campo delle politiche del lavoro, dell'occupazione e dell'inclusione sociale.</a:t>
            </a:r>
            <a:endParaRPr lang="it-IT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4716016" y="3946707"/>
            <a:ext cx="403244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/>
              <a:t>Leopoldo </a:t>
            </a:r>
            <a:r>
              <a:rPr lang="it-IT" b="1" dirty="0" err="1" smtClean="0"/>
              <a:t>Mondauto</a:t>
            </a:r>
            <a:r>
              <a:rPr lang="it-IT" dirty="0" smtClean="0"/>
              <a:t>. E’ il </a:t>
            </a:r>
            <a:r>
              <a:rPr lang="it-IT" dirty="0" err="1" smtClean="0"/>
              <a:t>refenete</a:t>
            </a:r>
            <a:r>
              <a:rPr lang="it-IT" dirty="0" smtClean="0"/>
              <a:t> per lo sviluppo dei modelli di analisi dei dati per lo </a:t>
            </a:r>
            <a:r>
              <a:rPr lang="it-IT" i="1" dirty="0" smtClean="0"/>
              <a:t>Staff di Statistica studi e ricerche di Italia Lavoro</a:t>
            </a:r>
            <a:r>
              <a:rPr lang="it-IT" dirty="0" smtClean="0"/>
              <a:t>. E’ dottorando di ricerca  presso IMT di Lucca. Ha partecipato al gruppo di lavoro OCSE per la realizzazione dello studio. </a:t>
            </a:r>
            <a:endParaRPr lang="it-IT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358631" y="317844"/>
            <a:ext cx="66994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Presentazione del seminario: le esperienze </a:t>
            </a:r>
            <a:endParaRPr lang="it-IT" sz="2400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0593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it-IT" dirty="0"/>
              <a:t>Staff di </a:t>
            </a:r>
            <a:r>
              <a:rPr lang="it-IT" b="1" dirty="0">
                <a:solidFill>
                  <a:srgbClr val="FF6600"/>
                </a:solidFill>
              </a:rPr>
              <a:t>S</a:t>
            </a:r>
            <a:r>
              <a:rPr lang="it-IT" dirty="0"/>
              <a:t>tatistica </a:t>
            </a:r>
            <a:r>
              <a:rPr lang="it-IT" b="1" dirty="0">
                <a:solidFill>
                  <a:srgbClr val="FF6600"/>
                </a:solidFill>
              </a:rPr>
              <a:t>S</a:t>
            </a:r>
            <a:r>
              <a:rPr lang="it-IT" dirty="0"/>
              <a:t>tudi e </a:t>
            </a:r>
            <a:r>
              <a:rPr lang="it-IT" b="1" dirty="0">
                <a:solidFill>
                  <a:srgbClr val="FF6600"/>
                </a:solidFill>
              </a:rPr>
              <a:t>R</a:t>
            </a:r>
            <a:r>
              <a:rPr lang="it-IT" dirty="0"/>
              <a:t>icerche sul </a:t>
            </a:r>
            <a:r>
              <a:rPr lang="it-IT" b="1" dirty="0">
                <a:solidFill>
                  <a:srgbClr val="FF6600"/>
                </a:solidFill>
              </a:rPr>
              <a:t>M</a:t>
            </a:r>
            <a:r>
              <a:rPr lang="it-IT" dirty="0"/>
              <a:t>ercato del </a:t>
            </a:r>
            <a:r>
              <a:rPr lang="it-IT" b="1" dirty="0">
                <a:solidFill>
                  <a:srgbClr val="FF6600"/>
                </a:solidFill>
              </a:rPr>
              <a:t>L</a:t>
            </a:r>
            <a:r>
              <a:rPr lang="it-IT" dirty="0"/>
              <a:t>avoro - </a:t>
            </a:r>
            <a:r>
              <a:rPr lang="it-IT" b="1" i="1" dirty="0" err="1">
                <a:solidFill>
                  <a:srgbClr val="FF6600"/>
                </a:solidFill>
              </a:rPr>
              <a:t>SSRM</a:t>
            </a:r>
            <a:r>
              <a:rPr lang="it-IT" i="1" dirty="0" err="1"/>
              <a:t>d</a:t>
            </a:r>
            <a:r>
              <a:rPr lang="it-IT" b="1" i="1" dirty="0" err="1">
                <a:solidFill>
                  <a:srgbClr val="FF6600"/>
                </a:solidFill>
              </a:rPr>
              <a:t>L</a:t>
            </a:r>
            <a:r>
              <a:rPr lang="it-IT" sz="1400" dirty="0">
                <a:latin typeface="Arial" charset="0"/>
              </a:rPr>
              <a:t> </a:t>
            </a: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467544" y="268287"/>
            <a:ext cx="6551612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sz="2000" b="1" dirty="0">
              <a:solidFill>
                <a:srgbClr val="FF6600"/>
              </a:solidFill>
              <a:latin typeface="Century Gothic" pitchFamily="34" charset="0"/>
            </a:endParaRPr>
          </a:p>
        </p:txBody>
      </p:sp>
      <p:sp>
        <p:nvSpPr>
          <p:cNvPr id="2" name="Rettangolo 1"/>
          <p:cNvSpPr/>
          <p:nvPr/>
        </p:nvSpPr>
        <p:spPr>
          <a:xfrm>
            <a:off x="303347" y="1052736"/>
            <a:ext cx="4824536" cy="5355312"/>
          </a:xfrm>
          <a:prstGeom prst="rect">
            <a:avLst/>
          </a:prstGeom>
          <a:solidFill>
            <a:schemeClr val="accent6">
              <a:lumMod val="20000"/>
              <a:lumOff val="80000"/>
              <a:alpha val="49000"/>
            </a:schemeClr>
          </a:solidFill>
        </p:spPr>
        <p:txBody>
          <a:bodyPr wrap="square">
            <a:spAutoFit/>
          </a:bodyPr>
          <a:lstStyle/>
          <a:p>
            <a:pPr lvl="0"/>
            <a:r>
              <a:rPr lang="es-ES" b="1" dirty="0"/>
              <a:t>Experiencia 2: El monitoreo y la evaluación del Programa para contrarrestar los efectos de la crisis ocupacional 2009 </a:t>
            </a:r>
            <a:r>
              <a:rPr lang="es-ES" b="1" dirty="0" smtClean="0"/>
              <a:t>- 2011 </a:t>
            </a:r>
            <a:r>
              <a:rPr lang="es-ES" b="1" dirty="0"/>
              <a:t>en Italia. </a:t>
            </a:r>
            <a:r>
              <a:rPr lang="es-ES" dirty="0"/>
              <a:t>Se trata de una de las iniciativas de monitoreo y evaluación </a:t>
            </a:r>
            <a:r>
              <a:rPr lang="es-ES" dirty="0" smtClean="0"/>
              <a:t>relacionada </a:t>
            </a:r>
            <a:r>
              <a:rPr lang="es-ES" dirty="0"/>
              <a:t>con los resultados de un importante acuerdo entre el Gobierno nacional y los Gobiernos subnacionales de Italia que permitió articular medidas de política activa (orientadas a la reinserción de los trabajadores despedidos) con la complementación de los salarios de los trabajadores en riesgo de despido de pequeñas y medianas empresas. Este ejercicio, realizado en colaboración también con ISFOL e ITALIA LAVORO, previó la utilización e integración de diversas fuentes de datos administrativos nacionales y regionales. </a:t>
            </a:r>
            <a:endParaRPr lang="it-IT" dirty="0"/>
          </a:p>
        </p:txBody>
      </p:sp>
      <p:sp>
        <p:nvSpPr>
          <p:cNvPr id="3" name="Rettangolo 2"/>
          <p:cNvSpPr/>
          <p:nvPr/>
        </p:nvSpPr>
        <p:spPr>
          <a:xfrm>
            <a:off x="5384291" y="2636912"/>
            <a:ext cx="3331232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b="1" dirty="0"/>
              <a:t>Roberto De Vincenzi</a:t>
            </a:r>
          </a:p>
          <a:p>
            <a:r>
              <a:rPr lang="it-IT" sz="1600" dirty="0" smtClean="0"/>
              <a:t>Ricercatore ISFOL - Dottore </a:t>
            </a:r>
            <a:r>
              <a:rPr lang="it-IT" sz="1600" dirty="0"/>
              <a:t>di ricerca in "Formazione della persona e Mercato del </a:t>
            </a:r>
            <a:r>
              <a:rPr lang="it-IT" sz="1600" dirty="0" smtClean="0"/>
              <a:t>Lavoro». E’ esperto in tecniche e modelli di monitoraggio e valutazione della politiche per il lavoro. Cura per ISFOL  con Angelo </a:t>
            </a:r>
            <a:r>
              <a:rPr lang="it-IT" sz="1600" dirty="0" err="1"/>
              <a:t>Irano</a:t>
            </a:r>
            <a:r>
              <a:rPr lang="it-IT" sz="1600" dirty="0"/>
              <a:t> e Maurizio </a:t>
            </a:r>
            <a:r>
              <a:rPr lang="it-IT" sz="1600" dirty="0" err="1"/>
              <a:t>Sorcioni</a:t>
            </a:r>
            <a:r>
              <a:rPr lang="it-IT" sz="1600" dirty="0"/>
              <a:t> (Italia </a:t>
            </a:r>
            <a:r>
              <a:rPr lang="it-IT" sz="1600" dirty="0" smtClean="0"/>
              <a:t>Lavoro) il </a:t>
            </a:r>
            <a:r>
              <a:rPr lang="it-IT" sz="1600" i="1" dirty="0" smtClean="0"/>
              <a:t>Programma di Monitoraggio del </a:t>
            </a:r>
            <a:r>
              <a:rPr lang="it-IT" sz="1600" i="1" dirty="0"/>
              <a:t>programma di contrasto alla crisi occupazionale. Triennio </a:t>
            </a:r>
            <a:r>
              <a:rPr lang="it-IT" sz="1600" i="1" dirty="0" smtClean="0"/>
              <a:t>2009-2011.</a:t>
            </a:r>
            <a:endParaRPr lang="it-IT" sz="1600" i="1" dirty="0"/>
          </a:p>
        </p:txBody>
      </p:sp>
      <p:sp>
        <p:nvSpPr>
          <p:cNvPr id="5" name="Rettangolo 4"/>
          <p:cNvSpPr/>
          <p:nvPr/>
        </p:nvSpPr>
        <p:spPr>
          <a:xfrm>
            <a:off x="5353245" y="1201431"/>
            <a:ext cx="317919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Isfo</a:t>
            </a:r>
            <a:r>
              <a:rPr lang="it-IT" b="1" i="1" dirty="0" err="1"/>
              <a:t>l</a:t>
            </a:r>
            <a:r>
              <a:rPr lang="it-IT" b="1" i="1" dirty="0"/>
              <a:t> </a:t>
            </a:r>
            <a:r>
              <a:rPr lang="it-IT" dirty="0"/>
              <a:t>-  Istituto per lo sviluppo della formazione professionale dei lavoratori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319728" y="268287"/>
            <a:ext cx="66994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Presentazione del seminario: le esperienze</a:t>
            </a:r>
            <a:endParaRPr lang="it-IT" sz="2400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1022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it-IT" dirty="0"/>
              <a:t>Staff di </a:t>
            </a:r>
            <a:r>
              <a:rPr lang="it-IT" b="1" dirty="0">
                <a:solidFill>
                  <a:srgbClr val="FF6600"/>
                </a:solidFill>
              </a:rPr>
              <a:t>S</a:t>
            </a:r>
            <a:r>
              <a:rPr lang="it-IT" dirty="0"/>
              <a:t>tatistica </a:t>
            </a:r>
            <a:r>
              <a:rPr lang="it-IT" b="1" dirty="0">
                <a:solidFill>
                  <a:srgbClr val="FF6600"/>
                </a:solidFill>
              </a:rPr>
              <a:t>S</a:t>
            </a:r>
            <a:r>
              <a:rPr lang="it-IT" dirty="0"/>
              <a:t>tudi e </a:t>
            </a:r>
            <a:r>
              <a:rPr lang="it-IT" b="1" dirty="0">
                <a:solidFill>
                  <a:srgbClr val="FF6600"/>
                </a:solidFill>
              </a:rPr>
              <a:t>R</a:t>
            </a:r>
            <a:r>
              <a:rPr lang="it-IT" dirty="0"/>
              <a:t>icerche sul </a:t>
            </a:r>
            <a:r>
              <a:rPr lang="it-IT" b="1" dirty="0">
                <a:solidFill>
                  <a:srgbClr val="FF6600"/>
                </a:solidFill>
              </a:rPr>
              <a:t>M</a:t>
            </a:r>
            <a:r>
              <a:rPr lang="it-IT" dirty="0"/>
              <a:t>ercato del </a:t>
            </a:r>
            <a:r>
              <a:rPr lang="it-IT" b="1" dirty="0">
                <a:solidFill>
                  <a:srgbClr val="FF6600"/>
                </a:solidFill>
              </a:rPr>
              <a:t>L</a:t>
            </a:r>
            <a:r>
              <a:rPr lang="it-IT" dirty="0"/>
              <a:t>avoro - </a:t>
            </a:r>
            <a:r>
              <a:rPr lang="it-IT" b="1" i="1" dirty="0" err="1">
                <a:solidFill>
                  <a:srgbClr val="FF6600"/>
                </a:solidFill>
              </a:rPr>
              <a:t>SSRM</a:t>
            </a:r>
            <a:r>
              <a:rPr lang="it-IT" i="1" dirty="0" err="1"/>
              <a:t>d</a:t>
            </a:r>
            <a:r>
              <a:rPr lang="it-IT" b="1" i="1" dirty="0" err="1">
                <a:solidFill>
                  <a:srgbClr val="FF6600"/>
                </a:solidFill>
              </a:rPr>
              <a:t>L</a:t>
            </a:r>
            <a:r>
              <a:rPr lang="it-IT" sz="1400" dirty="0">
                <a:latin typeface="Arial" charset="0"/>
              </a:rPr>
              <a:t> </a:t>
            </a: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467544" y="268287"/>
            <a:ext cx="6551612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sz="2000" b="1" dirty="0">
              <a:solidFill>
                <a:srgbClr val="FF6600"/>
              </a:solidFill>
              <a:latin typeface="Century Gothic" pitchFamily="34" charset="0"/>
            </a:endParaRPr>
          </a:p>
        </p:txBody>
      </p:sp>
      <p:sp>
        <p:nvSpPr>
          <p:cNvPr id="2" name="Rettangolo 1"/>
          <p:cNvSpPr/>
          <p:nvPr/>
        </p:nvSpPr>
        <p:spPr>
          <a:xfrm>
            <a:off x="345625" y="1124744"/>
            <a:ext cx="4658423" cy="5016758"/>
          </a:xfrm>
          <a:prstGeom prst="rect">
            <a:avLst/>
          </a:prstGeom>
          <a:solidFill>
            <a:schemeClr val="accent2">
              <a:lumMod val="40000"/>
              <a:lumOff val="60000"/>
              <a:alpha val="49000"/>
            </a:schemeClr>
          </a:solidFill>
        </p:spPr>
        <p:txBody>
          <a:bodyPr wrap="square">
            <a:spAutoFit/>
          </a:bodyPr>
          <a:lstStyle/>
          <a:p>
            <a:pPr lvl="0"/>
            <a:r>
              <a:rPr lang="es-ES" sz="1600" b="1" dirty="0"/>
              <a:t>Experiencia 3: Proyección de la demanda futura de RRHH y calificaciones por parte de las empresas: métodos y técnicas. </a:t>
            </a:r>
            <a:r>
              <a:rPr lang="es-ES" sz="1600" dirty="0"/>
              <a:t>Será ilustrado el sistema de monitoreo de los requerimientos profesionales de las empresas italianas realizado por Unioncamere (Unión de las Cámaras de Comercio, Industria y Artesanía). El Sistema Informativo Excelsior, financiado por el Fondo Social Europeo y el Ministerio del Trabajo italiano, es una herramienta importante para monitorear los perfiles profesionales solicitados por las empresas, describir las principales competencias demandadas, las diversas tipologías de empresa y efectuar análisis por sectores económicos. La ponencia hará  hincapié  en la metodología de recolección de la información, la estructura del marco muestral, las modalidades de recolección y los principales resultados de esta buena práctica europea.</a:t>
            </a:r>
            <a:endParaRPr lang="it-IT" sz="1600" dirty="0"/>
          </a:p>
        </p:txBody>
      </p:sp>
      <p:sp>
        <p:nvSpPr>
          <p:cNvPr id="3" name="Rettangolo 2"/>
          <p:cNvSpPr/>
          <p:nvPr/>
        </p:nvSpPr>
        <p:spPr>
          <a:xfrm>
            <a:off x="5148064" y="1124743"/>
            <a:ext cx="36004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Unioncamere</a:t>
            </a:r>
            <a:r>
              <a:rPr lang="it-IT" dirty="0"/>
              <a:t> - </a:t>
            </a:r>
            <a:r>
              <a:rPr lang="it-IT" sz="1600" dirty="0"/>
              <a:t>l'Unione italiana delle Camere di commercio, industria, artigianato e agricoltura - è </a:t>
            </a:r>
            <a:r>
              <a:rPr lang="it-IT" sz="1600" dirty="0" smtClean="0"/>
              <a:t>l‘Ente </a:t>
            </a:r>
            <a:r>
              <a:rPr lang="it-IT" sz="1600" dirty="0"/>
              <a:t>pubblico che unisce e rappresenta istituzionalmente il sistema camerale italiano.</a:t>
            </a:r>
            <a:r>
              <a:rPr lang="it-IT" sz="1600" dirty="0"/>
              <a:t/>
            </a:r>
            <a:br>
              <a:rPr lang="it-IT" sz="1600" dirty="0"/>
            </a:br>
            <a:r>
              <a:rPr lang="it-IT" sz="1600" dirty="0"/>
              <a:t>Fondata nel 1901, realizza e gestisce servizi e attività di interesse delle Camere di commercio e delle categorie economiche, coordinando le iniziative del Sistema attraverso direttive e indirizzi agli organismi che ne fanno parte.</a:t>
            </a:r>
            <a:endParaRPr lang="it-IT" sz="1600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5292080" y="4448730"/>
            <a:ext cx="345638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/>
              <a:t>Stefano </a:t>
            </a:r>
            <a:r>
              <a:rPr lang="it-IT" b="1" dirty="0" err="1"/>
              <a:t>S</a:t>
            </a:r>
            <a:r>
              <a:rPr lang="it-IT" b="1" dirty="0" err="1" smtClean="0"/>
              <a:t>caccabarozzi</a:t>
            </a:r>
            <a:r>
              <a:rPr lang="it-IT" b="1" dirty="0" smtClean="0"/>
              <a:t> </a:t>
            </a:r>
            <a:r>
              <a:rPr lang="it-IT" dirty="0" smtClean="0"/>
              <a:t>è uno statistico e ricercatore dell’Ufficio Studi di UNIONCAMERE e partecipa alla definizione metodologica dell’indagine </a:t>
            </a:r>
            <a:r>
              <a:rPr lang="it-IT" dirty="0" err="1" smtClean="0"/>
              <a:t>Excelsior</a:t>
            </a:r>
            <a:r>
              <a:rPr lang="it-IT" dirty="0" smtClean="0"/>
              <a:t>.  </a:t>
            </a:r>
            <a:endParaRPr lang="it-IT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339092" y="78805"/>
            <a:ext cx="66994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Presentazione del seminario: i diversi contributi</a:t>
            </a:r>
            <a:r>
              <a:rPr lang="it-IT" sz="2400" dirty="0" smtClean="0">
                <a:solidFill>
                  <a:srgbClr val="FF6600"/>
                </a:solidFill>
              </a:rPr>
              <a:t> </a:t>
            </a:r>
            <a:endParaRPr lang="it-IT" sz="2400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3557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it-IT" dirty="0"/>
              <a:t>Staff di </a:t>
            </a:r>
            <a:r>
              <a:rPr lang="it-IT" b="1" dirty="0">
                <a:solidFill>
                  <a:srgbClr val="FF6600"/>
                </a:solidFill>
              </a:rPr>
              <a:t>S</a:t>
            </a:r>
            <a:r>
              <a:rPr lang="it-IT" dirty="0"/>
              <a:t>tatistica </a:t>
            </a:r>
            <a:r>
              <a:rPr lang="it-IT" b="1" dirty="0">
                <a:solidFill>
                  <a:srgbClr val="FF6600"/>
                </a:solidFill>
              </a:rPr>
              <a:t>S</a:t>
            </a:r>
            <a:r>
              <a:rPr lang="it-IT" dirty="0"/>
              <a:t>tudi e </a:t>
            </a:r>
            <a:r>
              <a:rPr lang="it-IT" b="1" dirty="0">
                <a:solidFill>
                  <a:srgbClr val="FF6600"/>
                </a:solidFill>
              </a:rPr>
              <a:t>R</a:t>
            </a:r>
            <a:r>
              <a:rPr lang="it-IT" dirty="0"/>
              <a:t>icerche sul </a:t>
            </a:r>
            <a:r>
              <a:rPr lang="it-IT" b="1" dirty="0">
                <a:solidFill>
                  <a:srgbClr val="FF6600"/>
                </a:solidFill>
              </a:rPr>
              <a:t>M</a:t>
            </a:r>
            <a:r>
              <a:rPr lang="it-IT" dirty="0"/>
              <a:t>ercato del </a:t>
            </a:r>
            <a:r>
              <a:rPr lang="it-IT" b="1" dirty="0">
                <a:solidFill>
                  <a:srgbClr val="FF6600"/>
                </a:solidFill>
              </a:rPr>
              <a:t>L</a:t>
            </a:r>
            <a:r>
              <a:rPr lang="it-IT" dirty="0"/>
              <a:t>avoro - </a:t>
            </a:r>
            <a:r>
              <a:rPr lang="it-IT" b="1" i="1" dirty="0" err="1">
                <a:solidFill>
                  <a:srgbClr val="FF6600"/>
                </a:solidFill>
              </a:rPr>
              <a:t>SSRM</a:t>
            </a:r>
            <a:r>
              <a:rPr lang="it-IT" i="1" dirty="0" err="1"/>
              <a:t>d</a:t>
            </a:r>
            <a:r>
              <a:rPr lang="it-IT" b="1" i="1" dirty="0" err="1">
                <a:solidFill>
                  <a:srgbClr val="FF6600"/>
                </a:solidFill>
              </a:rPr>
              <a:t>L</a:t>
            </a:r>
            <a:r>
              <a:rPr lang="it-IT" sz="1400" dirty="0">
                <a:latin typeface="Arial" charset="0"/>
              </a:rPr>
              <a:t> </a:t>
            </a: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467544" y="268287"/>
            <a:ext cx="6551612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it-IT" sz="36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Contenuti </a:t>
            </a:r>
            <a:r>
              <a:rPr lang="it-IT" sz="2000" b="1" dirty="0" smtClean="0">
                <a:solidFill>
                  <a:srgbClr val="FF6600"/>
                </a:solidFill>
                <a:latin typeface="Century Gothic" pitchFamily="34" charset="0"/>
              </a:rPr>
              <a:t> </a:t>
            </a:r>
            <a:endParaRPr lang="it-IT" sz="2000" b="1" dirty="0">
              <a:solidFill>
                <a:srgbClr val="FF6600"/>
              </a:solidFill>
              <a:latin typeface="Century Gothic" pitchFamily="34" charset="0"/>
            </a:endParaRPr>
          </a:p>
        </p:txBody>
      </p:sp>
      <p:sp>
        <p:nvSpPr>
          <p:cNvPr id="2" name="CasellaDiTesto 1"/>
          <p:cNvSpPr txBox="1"/>
          <p:nvPr/>
        </p:nvSpPr>
        <p:spPr>
          <a:xfrm>
            <a:off x="467544" y="1556792"/>
            <a:ext cx="81369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Presentazione del seminario: i diversi contributi</a:t>
            </a:r>
            <a:r>
              <a:rPr lang="it-IT" sz="2400" dirty="0" smtClean="0"/>
              <a:t> </a:t>
            </a:r>
            <a:endParaRPr lang="it-IT" sz="2400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467544" y="2780928"/>
            <a:ext cx="74888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valutazione istituzionale delle politiche del lavoro. Le principali esperienze europee: Regno Unito, Francia, Germania</a:t>
            </a:r>
            <a:r>
              <a:rPr lang="it-IT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endParaRPr lang="it-IT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467544" y="4581128"/>
            <a:ext cx="78488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 monitoraggio e la valutazione in Italia: normative, basi dati e sperimentazioni in atto </a:t>
            </a:r>
            <a:endParaRPr lang="it-IT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39852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it-IT" dirty="0"/>
              <a:t>Staff di </a:t>
            </a:r>
            <a:r>
              <a:rPr lang="it-IT" b="1" dirty="0">
                <a:solidFill>
                  <a:srgbClr val="FF6600"/>
                </a:solidFill>
              </a:rPr>
              <a:t>S</a:t>
            </a:r>
            <a:r>
              <a:rPr lang="it-IT" dirty="0"/>
              <a:t>tatistica </a:t>
            </a:r>
            <a:r>
              <a:rPr lang="it-IT" b="1" dirty="0">
                <a:solidFill>
                  <a:srgbClr val="FF6600"/>
                </a:solidFill>
              </a:rPr>
              <a:t>S</a:t>
            </a:r>
            <a:r>
              <a:rPr lang="it-IT" dirty="0"/>
              <a:t>tudi e </a:t>
            </a:r>
            <a:r>
              <a:rPr lang="it-IT" b="1" dirty="0">
                <a:solidFill>
                  <a:srgbClr val="FF6600"/>
                </a:solidFill>
              </a:rPr>
              <a:t>R</a:t>
            </a:r>
            <a:r>
              <a:rPr lang="it-IT" dirty="0"/>
              <a:t>icerche sul </a:t>
            </a:r>
            <a:r>
              <a:rPr lang="it-IT" b="1" dirty="0">
                <a:solidFill>
                  <a:srgbClr val="FF6600"/>
                </a:solidFill>
              </a:rPr>
              <a:t>M</a:t>
            </a:r>
            <a:r>
              <a:rPr lang="it-IT" dirty="0"/>
              <a:t>ercato del </a:t>
            </a:r>
            <a:r>
              <a:rPr lang="it-IT" b="1" dirty="0">
                <a:solidFill>
                  <a:srgbClr val="FF6600"/>
                </a:solidFill>
              </a:rPr>
              <a:t>L</a:t>
            </a:r>
            <a:r>
              <a:rPr lang="it-IT" dirty="0"/>
              <a:t>avoro - </a:t>
            </a:r>
            <a:r>
              <a:rPr lang="it-IT" b="1" i="1" dirty="0" err="1">
                <a:solidFill>
                  <a:srgbClr val="FF6600"/>
                </a:solidFill>
              </a:rPr>
              <a:t>SSRM</a:t>
            </a:r>
            <a:r>
              <a:rPr lang="it-IT" i="1" dirty="0" err="1"/>
              <a:t>d</a:t>
            </a:r>
            <a:r>
              <a:rPr lang="it-IT" b="1" i="1" dirty="0" err="1">
                <a:solidFill>
                  <a:srgbClr val="FF6600"/>
                </a:solidFill>
              </a:rPr>
              <a:t>L</a:t>
            </a:r>
            <a:r>
              <a:rPr lang="it-IT" sz="1400" dirty="0">
                <a:latin typeface="Arial" charset="0"/>
              </a:rPr>
              <a:t> </a:t>
            </a: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467544" y="268287"/>
            <a:ext cx="6551612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sz="2000" b="1" dirty="0">
              <a:solidFill>
                <a:srgbClr val="FF6600"/>
              </a:solidFill>
              <a:latin typeface="Century Gothic" pitchFamily="34" charset="0"/>
            </a:endParaRPr>
          </a:p>
        </p:txBody>
      </p:sp>
      <p:sp>
        <p:nvSpPr>
          <p:cNvPr id="2" name="CasellaDiTesto 1"/>
          <p:cNvSpPr txBox="1"/>
          <p:nvPr/>
        </p:nvSpPr>
        <p:spPr>
          <a:xfrm>
            <a:off x="466633" y="55731"/>
            <a:ext cx="69127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 scenario della valutazione e del monitoraggio in alcuni Paesi Europei  </a:t>
            </a:r>
            <a:endParaRPr lang="it-IT" sz="2400" b="1" dirty="0">
              <a:solidFill>
                <a:srgbClr val="FF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asellaDiTesto 2"/>
          <p:cNvSpPr txBox="1"/>
          <p:nvPr/>
        </p:nvSpPr>
        <p:spPr>
          <a:xfrm>
            <a:off x="467544" y="1069062"/>
            <a:ext cx="8424936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In </a:t>
            </a:r>
            <a:r>
              <a:rPr lang="it-IT" b="1" dirty="0" smtClean="0"/>
              <a:t>Europa</a:t>
            </a:r>
            <a:r>
              <a:rPr lang="it-IT" dirty="0" smtClean="0"/>
              <a:t> da anni gran la parte dei paesi dell’ Unione ha introdotto norme che vincolano il finanziamento di programmi e politiche del lavoro al monitoraggio ed alla valutazione degli effetti sull’occupazione, la coesione  e l’ esclusione sociale. </a:t>
            </a:r>
          </a:p>
          <a:p>
            <a:endParaRPr lang="it-IT" dirty="0"/>
          </a:p>
          <a:p>
            <a:r>
              <a:rPr lang="it-IT" dirty="0" smtClean="0"/>
              <a:t>La </a:t>
            </a:r>
            <a:r>
              <a:rPr lang="it-IT" b="1" dirty="0" smtClean="0"/>
              <a:t>Commissione Europea </a:t>
            </a:r>
            <a:r>
              <a:rPr lang="it-IT" dirty="0" smtClean="0"/>
              <a:t>affida ad </a:t>
            </a:r>
            <a:r>
              <a:rPr lang="it-IT" b="1" i="1" dirty="0" smtClean="0"/>
              <a:t>Agenzie specializzate </a:t>
            </a:r>
            <a:r>
              <a:rPr lang="it-IT" dirty="0" smtClean="0"/>
              <a:t>la valutazione dei programmi e degli interventi che i diversi </a:t>
            </a:r>
            <a:r>
              <a:rPr lang="it-IT" i="1" dirty="0" smtClean="0"/>
              <a:t>Stati Membri </a:t>
            </a:r>
            <a:r>
              <a:rPr lang="it-IT" dirty="0" smtClean="0"/>
              <a:t>dell’Unione realizzano con risorse Comunitarie ( FSE e FESR) fissando gli indicatori di risultato. </a:t>
            </a:r>
          </a:p>
          <a:p>
            <a:endParaRPr lang="it-IT" dirty="0"/>
          </a:p>
          <a:p>
            <a:r>
              <a:rPr lang="it-IT" dirty="0" smtClean="0"/>
              <a:t>E’ stato realizzato recentemente un programma </a:t>
            </a:r>
            <a:r>
              <a:rPr lang="it-IT" b="1" dirty="0" err="1" smtClean="0"/>
              <a:t>Mutual</a:t>
            </a:r>
            <a:r>
              <a:rPr lang="it-IT" b="1" dirty="0" smtClean="0"/>
              <a:t> Learning </a:t>
            </a:r>
            <a:r>
              <a:rPr lang="it-IT" b="1" dirty="0" err="1" smtClean="0"/>
              <a:t>Programme</a:t>
            </a:r>
            <a:r>
              <a:rPr lang="it-IT" b="1" dirty="0" smtClean="0"/>
              <a:t> </a:t>
            </a:r>
            <a:r>
              <a:rPr lang="it-IT" dirty="0" smtClean="0"/>
              <a:t>(</a:t>
            </a:r>
            <a:r>
              <a:rPr lang="it-IT" dirty="0" smtClean="0">
                <a:hlinkClick r:id="rId2"/>
              </a:rPr>
              <a:t>http</a:t>
            </a:r>
            <a:r>
              <a:rPr lang="it-IT" dirty="0">
                <a:hlinkClick r:id="rId2"/>
              </a:rPr>
              <a:t>://www.mutual-learning-employment.net</a:t>
            </a:r>
            <a:r>
              <a:rPr lang="it-IT" dirty="0" smtClean="0">
                <a:hlinkClick r:id="rId2"/>
              </a:rPr>
              <a:t>/</a:t>
            </a:r>
            <a:r>
              <a:rPr lang="it-IT" dirty="0" smtClean="0"/>
              <a:t>)  che favorisce il confronto tra i diversi paesi sulle politiche sociali. In particolare il programma ha affrontato in due occasioni il tema del </a:t>
            </a:r>
            <a:r>
              <a:rPr lang="it-IT" b="1" dirty="0" smtClean="0"/>
              <a:t>monitoraggio e della valutazione istituzionale  delle politiche del lavoro</a:t>
            </a:r>
            <a:r>
              <a:rPr lang="it-IT" dirty="0" smtClean="0"/>
              <a:t> e la documentazione prodotta  rappresenta attualmente la panoramica più completa sul tema della valutazione delle politiche dl lavoro  in Europa.</a:t>
            </a:r>
          </a:p>
          <a:p>
            <a:endParaRPr lang="it-IT" dirty="0"/>
          </a:p>
          <a:p>
            <a:r>
              <a:rPr lang="it-IT" dirty="0" smtClean="0"/>
              <a:t>Quella che segue è una breve sintesi delle schede di </a:t>
            </a:r>
            <a:r>
              <a:rPr lang="it-IT" b="1" dirty="0" smtClean="0"/>
              <a:t>Regno Unito, Germania e Francia</a:t>
            </a:r>
            <a:r>
              <a:rPr lang="it-IT" dirty="0" smtClean="0"/>
              <a:t>, i paesi che maggiormente hanno posto al centro il tema della valutazione e del monitoraggio delle politiche del lavoro. </a:t>
            </a:r>
          </a:p>
        </p:txBody>
      </p:sp>
    </p:spTree>
    <p:extLst>
      <p:ext uri="{BB962C8B-B14F-4D97-AF65-F5344CB8AC3E}">
        <p14:creationId xmlns:p14="http://schemas.microsoft.com/office/powerpoint/2010/main" val="2661484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ruttura predefinita">
  <a:themeElements>
    <a:clrScheme name="Struttura predefinit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ruttura predefinita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2408</TotalTime>
  <Words>3748</Words>
  <Application>Microsoft Office PowerPoint</Application>
  <PresentationFormat>Presentazione su schermo (4:3)</PresentationFormat>
  <Paragraphs>219</Paragraphs>
  <Slides>29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29</vt:i4>
      </vt:variant>
    </vt:vector>
  </HeadingPairs>
  <TitlesOfParts>
    <vt:vector size="31" baseType="lpstr">
      <vt:lpstr>Struttura predefinita</vt:lpstr>
      <vt:lpstr>Immagine bitmap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Attualmente le fonti amministrative disponibili (ossia già trasformate in archivi statistici) sono le seguenti:   Il Sistema Informatico Statistico delle Comunicazioni Obbligatorie  (SISCO) messo a punto dal Ministero e da alcune Regioni  e che già oggi viene utilizzato non solo per rappresentare la dinamica del mercato del lavoro dipendente e parasubordinato  ma anche per il monitoraggio dell’apprendistato, delle diverse forme contrattuali  e degli incentivi all’assunzione;  Le Banche dati INPS sui sui lavoratori dipendenti ed indipendenti  (EMENS) già oggi in larga parte disponibili  e sui lavoratori  percettori di ammortizzatori sociali (SIP)  Le Schede anagrafiche e professionali (SILR) che i sistemi informativi del lavoro regionali raccolgono ed in alcuni casi i CPI completano con le informazioni sulla  partecipazione dei lavoratori disoccupati alle politiche attive ed alla formazione   </vt:lpstr>
      <vt:lpstr>                      </vt:lpstr>
      <vt:lpstr>Presentazione standard di PowerPoint</vt:lpstr>
      <vt:lpstr>          </vt:lpstr>
      <vt:lpstr>Presentazione standard di PowerPoint</vt:lpstr>
      <vt:lpstr>Presentazione standard di PowerPoint</vt:lpstr>
      <vt:lpstr>Presentazione standard di PowerPoint</vt:lpstr>
    </vt:vector>
  </TitlesOfParts>
  <Company>Italia Lavoro S.p.A.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Italia Lavoro S.p.A.</dc:creator>
  <cp:lastModifiedBy>admin</cp:lastModifiedBy>
  <cp:revision>192</cp:revision>
  <dcterms:created xsi:type="dcterms:W3CDTF">2011-01-13T09:19:47Z</dcterms:created>
  <dcterms:modified xsi:type="dcterms:W3CDTF">2013-05-20T02:16:32Z</dcterms:modified>
</cp:coreProperties>
</file>